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sldIdLst>
    <p:sldId id="275" r:id="rId2"/>
    <p:sldId id="256" r:id="rId3"/>
    <p:sldId id="284" r:id="rId4"/>
    <p:sldId id="265" r:id="rId5"/>
    <p:sldId id="257" r:id="rId6"/>
    <p:sldId id="259" r:id="rId7"/>
    <p:sldId id="260" r:id="rId8"/>
    <p:sldId id="261" r:id="rId9"/>
    <p:sldId id="263" r:id="rId10"/>
    <p:sldId id="264" r:id="rId11"/>
    <p:sldId id="272" r:id="rId12"/>
    <p:sldId id="269" r:id="rId13"/>
    <p:sldId id="266" r:id="rId14"/>
    <p:sldId id="267" r:id="rId15"/>
    <p:sldId id="277" r:id="rId16"/>
    <p:sldId id="268" r:id="rId17"/>
    <p:sldId id="273" r:id="rId18"/>
    <p:sldId id="278" r:id="rId19"/>
    <p:sldId id="279" r:id="rId20"/>
    <p:sldId id="280" r:id="rId21"/>
    <p:sldId id="281" r:id="rId22"/>
    <p:sldId id="283" r:id="rId23"/>
    <p:sldId id="282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64" autoAdjust="0"/>
  </p:normalViewPr>
  <p:slideViewPr>
    <p:cSldViewPr snapToGrid="0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379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920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664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56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65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518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117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380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8305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2368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8629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5918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323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3466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37123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208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6A246-2061-4CC5-8A9C-1C4BAA369D65}" type="datetimeFigureOut">
              <a:rPr lang="ru-RU" smtClean="0"/>
              <a:t>15.06.2021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EB79CD5-77BE-4F60-AEAA-8DAD8CCF9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16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latin typeface="Century" panose="02040604050505020304" pitchFamily="18" charset="0"/>
              </a:rPr>
              <a:t>   Выступление-презентация</a:t>
            </a:r>
            <a:endParaRPr lang="ru-RU" sz="3200" b="1" dirty="0"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2880" y="1528354"/>
            <a:ext cx="11321732" cy="53296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Средство реализации современных целей дошкольного образования, </a:t>
            </a:r>
            <a:endParaRPr lang="ru-RU" sz="4800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 algn="ctr">
              <a:buNone/>
            </a:pP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это- </a:t>
            </a:r>
            <a:r>
              <a:rPr lang="ru-RU" sz="4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технология «</a:t>
            </a:r>
            <a:r>
              <a:rPr lang="ru-RU" sz="4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Ситуация»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4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endParaRPr lang="ru-RU" sz="4400" b="1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                Воспитатель: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Магеррамова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С.А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0492" name="Picture 12" descr="Неделя спорта » ГОСУДАРСТВЕННАЯ ГИМНАЗИЯ №1 г.п. Зельв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279" y="4717324"/>
            <a:ext cx="4218464" cy="214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24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55273" y="803563"/>
            <a:ext cx="8913812" cy="4170218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Каждое мгновение той работы, которая называется воспитанием, — это творение будущего и взгляд в будущее.</a:t>
            </a:r>
            <a:br>
              <a:rPr lang="ru-RU" sz="4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4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Сухомлинский В. А.</a:t>
            </a:r>
            <a:br>
              <a:rPr lang="ru-RU" sz="4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endParaRPr lang="ru-RU" sz="4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7170" name="Picture 2" descr="Стипендии и иные виды материальной поддерж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5346" y="4752109"/>
            <a:ext cx="3224934" cy="221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96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Современные цели дошкольного образования обозначены во ФГОС ДО от 01.01.2014 года 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повышение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социального статуса дошкольного образования;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обеспечение государством равенства для каждого ребенка в получении качественного образования;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обеспечение государственных гарантий уровня и качества дошкольного образования на основе единства обязательных требований к условиям реализации образовательных программ дошкольного образования, их структуре и результатам их освоения.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сохранение единства образовательного пространства РФ относительно уровня дошкольного образования.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4427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34388" y="296487"/>
            <a:ext cx="8915400" cy="462274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	Многие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противоречия современной системы образования связаны с тем, что мы находимся на этапе перехода от школы объяснения, или, как теперь ее принято называть, «традиционной» школы, к школе развивающего обучения: по целям образования, которые сегодня научно обоснованы, социально значимы и нормативно закреплены Федеральным законом «Об образовании в Российской Федерации», каждая школа должна стать школой развивающего обучения.</a:t>
            </a:r>
          </a:p>
        </p:txBody>
      </p:sp>
      <p:pic>
        <p:nvPicPr>
          <p:cNvPr id="21514" name="Picture 10" descr="Пин на доске Clipar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31" y="4288063"/>
            <a:ext cx="2365557" cy="220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077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8375" y="290945"/>
            <a:ext cx="8915400" cy="4969113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Термин «развивающее обучение» был введён В. В. Давыдовым для обозначения ограниченного круга явлений, но довольно скоро термин вошёл в массовую педагогическую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практику.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 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Понятие «развивающее обучение» основано на теории 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культурно-исторической психологии Л.С. Выготского и  психологической теории деятельности А.Н.  Леонтьева.</a:t>
            </a:r>
            <a:endParaRPr lang="ru-RU" sz="2800" dirty="0"/>
          </a:p>
        </p:txBody>
      </p:sp>
      <p:pic>
        <p:nvPicPr>
          <p:cNvPr id="8194" name="Picture 2" descr="Картинки на прозрачном фоне для детского сада (38 фото) ⭐ Юмор, картинки и  забавные … | Art drawings for kids, Elementary school classroom  decorations, Kindergard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0702" y="4397807"/>
            <a:ext cx="3571298" cy="2460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785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5249" y="193964"/>
            <a:ext cx="8915400" cy="48028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Концепция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теории развивающего обучения заключается в следующем:</a:t>
            </a:r>
          </a:p>
          <a:p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- ребенок дошкольного возраста, как самостоятельный субъект способен овладеть многими теоретическими понятиями, поэтому необходимо активизировать его умственное развитие через содержание образовательного материала, который поможет ему взаимодействовать с окружающей средой.</a:t>
            </a:r>
          </a:p>
          <a:p>
            <a:endParaRPr lang="ru-RU" dirty="0"/>
          </a:p>
        </p:txBody>
      </p:sp>
      <p:pic>
        <p:nvPicPr>
          <p:cNvPr id="9218" name="Picture 2" descr="дети занимаются - Google Търсене | Drawing for kids, Drawing pictures for  kids, Pictures to dra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5" y="4342967"/>
            <a:ext cx="4762789" cy="251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076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87976" y="180108"/>
            <a:ext cx="8915400" cy="50106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Такое взаимодействие реализуется через решение определенных задач: 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1.Обучение деятельности дошкольника – способности ставить цели, умению организовывать свою деятельность для достижения целей, оценивать результаты выполненных действий.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2.Формирование таких личностных качеств как ум, чувства, воля, нравственные качеств, эмоции и др.</a:t>
            </a:r>
          </a:p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3.Формирование целостной картины мира, которая будет адекватна современным знаниям и уровню образовательной программы.</a:t>
            </a:r>
          </a:p>
          <a:p>
            <a:endParaRPr lang="ru-RU" dirty="0"/>
          </a:p>
        </p:txBody>
      </p:sp>
      <p:pic>
        <p:nvPicPr>
          <p:cNvPr id="10242" name="Picture 2" descr="главна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36" y="4003964"/>
            <a:ext cx="4364182" cy="270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90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836" y="775855"/>
            <a:ext cx="10631776" cy="292330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   Развивающее </a:t>
            </a:r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обучение 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- это активно-</a:t>
            </a:r>
            <a:r>
              <a:rPr lang="ru-RU" sz="3600" dirty="0" err="1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деятельностный</a:t>
            </a: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способ обучения, который заменил объяснительно-иллюстративный. При развивающем обучении можно увидеть личность в ребенке, личность ребенка в себе. </a:t>
            </a:r>
          </a:p>
        </p:txBody>
      </p:sp>
      <p:pic>
        <p:nvPicPr>
          <p:cNvPr id="11268" name="Picture 4" descr="Дети строят башню с подразделениями Multiracial Дети играют, используя  набор с яркими цветными кубами Иллюстрация штока - иллюстрации  насчитывающей активизма, девушка: 16703666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655" y="3853541"/>
            <a:ext cx="4956752" cy="3239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60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6412" y="117566"/>
            <a:ext cx="8915400" cy="51990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Принципы, лежащие в основе технологии развивающего обучения:</a:t>
            </a:r>
            <a:b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endParaRPr lang="ru-RU" sz="28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lvl="0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 вне деятельности нет развития;</a:t>
            </a:r>
          </a:p>
          <a:p>
            <a:pPr lvl="0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 знание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детьми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их собственных возможностей и результатов учения есть       обязательные условия их дальнейшего психического развития;</a:t>
            </a:r>
          </a:p>
          <a:p>
            <a:pPr lvl="0"/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 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ребенок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становится субъектом учебной деятельности лишь на основе таких личностных самообразований, как активность, самостоятельность и общение.</a:t>
            </a:r>
          </a:p>
          <a:p>
            <a:endParaRPr lang="ru-RU" dirty="0"/>
          </a:p>
        </p:txBody>
      </p:sp>
      <p:pic>
        <p:nvPicPr>
          <p:cNvPr id="12292" name="Picture 4" descr="ГБДОУ детский сад №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349931"/>
            <a:ext cx="3070951" cy="236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58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21673"/>
            <a:ext cx="8915400" cy="62484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Условия  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достижения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lvl="0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Организация учебного пространства на основе ведущих понятий теории развивающего обучения «учебная деятельность и её субъект»; Построение образовательного пространства как пространства ориентировочной деятельности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ребенка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за счет движения от замысла – к опробованию –  достраиванию – к решению – к действию;</a:t>
            </a:r>
          </a:p>
          <a:p>
            <a:pPr lvl="0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Создание условий для индивидуализации обучения через предоставление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воспитанникам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возможности свободного выбора способов и средств для решения самостоятельно поставленных перед собой учебных задач, выбора «пространства» деятельности;</a:t>
            </a:r>
          </a:p>
          <a:p>
            <a:pPr lvl="0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 Активное использование в педагогической практике интерактивных технологий: методов продуктивного диалога и проектной деятельности, информационных компьютерных технологий;</a:t>
            </a:r>
          </a:p>
          <a:p>
            <a:pPr lvl="0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Освоение новой педагогической  позиции «педагогического менеджера»;</a:t>
            </a:r>
          </a:p>
          <a:p>
            <a:pPr lvl="0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 Использование в образовательном процессе различных источников информации, в том числе учебников разных авторов, создание собственных методических средств, позволяющих организовать продуктивную индивидуальную и самостоятельную  деятельность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воспитанников;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lvl="0"/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Слияние учебной и внеурочной деятельности.</a:t>
            </a:r>
          </a:p>
          <a:p>
            <a:endParaRPr lang="ru-RU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1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7955" y="200298"/>
            <a:ext cx="8915400" cy="3777622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Технология «Ситуация» – новый педагогический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инструмент, который позволяет поэтапно и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последовательно формировать у дошкольников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опыт выполнения универсальных действий,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лежащих в основе механизмов саморазвития</a:t>
            </a:r>
          </a:p>
          <a:p>
            <a:pPr marL="0" indent="0" algn="ctr"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личности.</a:t>
            </a:r>
          </a:p>
          <a:p>
            <a:pPr algn="ctr"/>
            <a:endParaRPr lang="ru-RU" dirty="0"/>
          </a:p>
        </p:txBody>
      </p:sp>
      <p:pic>
        <p:nvPicPr>
          <p:cNvPr id="15364" name="Picture 4" descr="Marcos Marcos Líneas Cuadros Vuelta a la Escuela Maestros Alumnos |  Preescolar | Salas | Imagenes referentes a la Escuela | Caricaturas de  niños, Escuela, Maestr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860" y="3766458"/>
            <a:ext cx="5565956" cy="278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5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54081" y="1216430"/>
            <a:ext cx="8915400" cy="54456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Реализация технологии «Ситуация» обеспечивает построение развивающего образовательного пространства в соответствии с целевыми ориентирами, обозначенными ФГОС ДО: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‒ способствует формированию положительной мотивации к деятельности с акцентом на познавательную;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‒ создает благоприятные условия для развития познавательной сферы личности через формирование умения обсуждать, действовать, исследовать, переделывать, вычленять причины, осмысливать полученную информацию и практически применять в жизни; готовности к саморазвитию и успешной самореализации;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‒ содействует социализации воспитанников, посредством организации коммуникативной деятельности;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‒ позволяет целенаправленно, в системе формировать у дошкольников предпосылки учебной деятель­ности;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‒ содействует развитию возможных достижений воспитанника исходя из полного раскрытия и реализации его неповторимого специфического возрастного потенциала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14338" name="Picture 2" descr="Premium Vector | Cartoon funny girl student reading a book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820194"/>
            <a:ext cx="2104299" cy="203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0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1069" y="287018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Сравнивая систему традиционного обучения и систему развивающего обучения, Л. Г. 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Петерсон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 выражает результаты анализа в виде такой таблицы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945850"/>
              </p:ext>
            </p:extLst>
          </p:nvPr>
        </p:nvGraphicFramePr>
        <p:xfrm>
          <a:off x="3873806" y="1620525"/>
          <a:ext cx="7628950" cy="3827417"/>
        </p:xfrm>
        <a:graphic>
          <a:graphicData uri="http://schemas.openxmlformats.org/drawingml/2006/table">
            <a:tbl>
              <a:tblPr/>
              <a:tblGrid>
                <a:gridCol w="3814475">
                  <a:extLst>
                    <a:ext uri="{9D8B030D-6E8A-4147-A177-3AD203B41FA5}">
                      <a16:colId xmlns:a16="http://schemas.microsoft.com/office/drawing/2014/main" val="3991058675"/>
                    </a:ext>
                  </a:extLst>
                </a:gridCol>
                <a:gridCol w="3814475">
                  <a:extLst>
                    <a:ext uri="{9D8B030D-6E8A-4147-A177-3AD203B41FA5}">
                      <a16:colId xmlns:a16="http://schemas.microsoft.com/office/drawing/2014/main" val="3297076995"/>
                    </a:ext>
                  </a:extLst>
                </a:gridCol>
              </a:tblGrid>
              <a:tr h="391732"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Система наглядного обучения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Система развивающего обучения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877333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наглядности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effectLst/>
                        </a:rPr>
                        <a:t>Принцип деятельности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340793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effectLst/>
                        </a:rPr>
                        <a:t>Принцип доступности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непрерывности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4458800"/>
                  </a:ext>
                </a:extLst>
              </a:tr>
              <a:tr h="622919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effectLst/>
                        </a:rPr>
                        <a:t>Принцип научности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целостного представления о мире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826415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преемственности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минимакса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50451"/>
                  </a:ext>
                </a:extLst>
              </a:tr>
              <a:tr h="622919"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effectLst/>
                        </a:rPr>
                        <a:t>Принцип системности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психологической комфортности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4033448"/>
                  </a:ext>
                </a:extLst>
              </a:tr>
              <a:tr h="622919"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сознательного усвоения знаний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>
                          <a:effectLst/>
                        </a:rPr>
                        <a:t>Принцип вариативности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A9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189052"/>
                  </a:ext>
                </a:extLst>
              </a:tr>
              <a:tr h="391732">
                <a:tc>
                  <a:txBody>
                    <a:bodyPr/>
                    <a:lstStyle/>
                    <a:p>
                      <a:pPr algn="l"/>
                      <a:endParaRPr lang="ru-RU" sz="1500">
                        <a:effectLst/>
                      </a:endParaRP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500" dirty="0">
                          <a:effectLst/>
                        </a:rPr>
                        <a:t>Принцип творчества</a:t>
                      </a:r>
                    </a:p>
                  </a:txBody>
                  <a:tcPr marL="81506" marR="81506" marT="81506" marB="8150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411107"/>
                  </a:ext>
                </a:extLst>
              </a:tr>
            </a:tbl>
          </a:graphicData>
        </a:graphic>
      </p:graphicFrame>
      <p:pic>
        <p:nvPicPr>
          <p:cNvPr id="2060" name="Picture 12" descr="Дети рисунок векторы, картинки, клипарт Дети рисунок | скачать на  Depositphot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08" y="4428307"/>
            <a:ext cx="3448594" cy="229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32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6703" y="940525"/>
            <a:ext cx="8915400" cy="6858000"/>
          </a:xfrm>
        </p:spPr>
        <p:txBody>
          <a:bodyPr>
            <a:noAutofit/>
          </a:bodyPr>
          <a:lstStyle/>
          <a:p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Принцип деятельности заключается в том, что формирование личности 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воспитанника </a:t>
            </a:r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 продвижение его в развитии осуществляются не тогда, когда он воспринимает готовое знание, а в процессе его собственной деятельности, направленной на «открытие» им нового знания.</a:t>
            </a:r>
          </a:p>
          <a:p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Принцип непрерывности означает такую организацию обучения, когда результат деятельности на каждом предыдущем этапе обеспечивает начало следующего этапа. Непрерывность процесса обеспечивается инвариантностью технологии, а также преемственностью между всеми ступенями обучения содержанию и методиками.</a:t>
            </a:r>
          </a:p>
          <a:p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Принцип целостного представления о мире означает, что у 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воспитанника </a:t>
            </a:r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должно быть сформировано обобщенное целостное представление о мире (природе — обществе — самом себе), о роли и месте каждой науки в системе наук.</a:t>
            </a:r>
          </a:p>
          <a:p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Принцип минимакса заключается в том, что 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программа предлагает  каждому обучающемуся </a:t>
            </a:r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содержание образования на максимальном (творческом) уровне и обеспечивает его усвоение на уровне социально безопасного минимума (государственного стандарта знаний).</a:t>
            </a:r>
          </a:p>
          <a:p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Принцип психологической комфортности предполагает снятие </a:t>
            </a:r>
            <a:r>
              <a:rPr lang="ru-RU" sz="1500" dirty="0" err="1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стрессообразующих</a:t>
            </a:r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факторов учебного процесса, создание 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на занятиях доброжелательной </a:t>
            </a:r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атмосферы, ориентированной на реализацию идей педагогики сотрудничества.</a:t>
            </a:r>
          </a:p>
          <a:p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Принцип вариативности предполагает развитие у </a:t>
            </a:r>
            <a:r>
              <a:rPr lang="ru-RU" sz="15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воспитанников </a:t>
            </a:r>
            <a:r>
              <a:rPr lang="ru-RU" sz="15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вариативного мышления, т.е. понимания возможности различных вариантов решения проблемы, </a:t>
            </a:r>
          </a:p>
        </p:txBody>
      </p:sp>
      <p:sp>
        <p:nvSpPr>
          <p:cNvPr id="4" name="AutoShape 2" descr="Estudiante de dibujos animados divertido leyendo un libro | Vector Premiu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Estudiante de dibujos animados divertido leyendo un libro | Vector Premiu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Estudiante de dibujos animados divertido leyendo un libro | Vector Premiu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20" name="Picture 8" descr="Estudiante de dibujos animados divertido leyendo un libro | Vector Premi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052" y="5055326"/>
            <a:ext cx="2089651" cy="1689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06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Образовательная технология «Ситуация» - презентация онлай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917" y="166425"/>
            <a:ext cx="8691852" cy="669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61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0012" y="678873"/>
            <a:ext cx="8915400" cy="565265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u-RU" sz="2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основу данной технологии положен метод рефлексивной самоорганизации, благодаря которому дети приобретают первичный опыт выполнения действий по преодолению затруднений.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Целостная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структура данной технологии включает в себя шесть последовательных шагов (этапов):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-   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введение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ситуацию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актуализация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, </a:t>
            </a:r>
            <a:endParaRPr lang="ru-RU" sz="2400" dirty="0" smtClean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затруднение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ситуации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,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открытие детьми нового знания (способа действия), включение нового знания (способа действия) в систему знаний и умений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ребенка</a:t>
            </a:r>
          </a:p>
          <a:p>
            <a:pPr>
              <a:buFontTx/>
              <a:buChar char="-"/>
            </a:pP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осмысление (итог).</a:t>
            </a:r>
            <a:r>
              <a:rPr lang="ru-RU" dirty="0"/>
              <a:t> 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46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2"/>
          <p:cNvSpPr>
            <a:spLocks noGrp="1"/>
          </p:cNvSpPr>
          <p:nvPr>
            <p:ph type="title"/>
          </p:nvPr>
        </p:nvSpPr>
        <p:spPr>
          <a:xfrm>
            <a:off x="1142948" y="166909"/>
            <a:ext cx="8911687" cy="214679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Введение в </a:t>
            </a: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ситуацию</a:t>
            </a:r>
            <a: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32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Создание </a:t>
            </a: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условий для возникновения у</a:t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детей внутренней потребности включения в</a:t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деятельность (постановка «детской цели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»).</a:t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Актуализация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знаний </a:t>
            </a:r>
            <a:r>
              <a:rPr lang="ru-RU" sz="28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 </a:t>
            </a:r>
            <a: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умений</a:t>
            </a:r>
            <a:br>
              <a:rPr lang="ru-RU" sz="28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Организация познавательной деятельности,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 которой целенаправленно актуализируются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мыслительные операции, а также знания и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опыт детей, необходимые им для «открытия»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нового знания.</a:t>
            </a:r>
            <a:br>
              <a:rPr lang="ru-RU" sz="28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32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endParaRPr lang="ru-RU" sz="32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3076" name="Picture 4" descr="носить униформу школьников, мультфильм, носить униформу, носить школьную  форму PNG и PSD-файл пнг для бесплатной загруз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5552" y="2743517"/>
            <a:ext cx="2966448" cy="4114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45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136" y="336726"/>
            <a:ext cx="7452413" cy="5818255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Затруднение в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ситуации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Создание ситуации затруднения в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индивидуальной деятельности.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Фиксация затруднения и выявление его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причины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.</a:t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«Открытие»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нового знания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Вовлечение детей в процесс самостоятельного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решения вопросов проблемного характера,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поиска и открытия новых знаний, формирование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опыта успешного преодоления трудностей через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выявление и устранение их причин.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Фиксация нового знания в речи и </a:t>
            </a:r>
            <a:r>
              <a:rPr lang="ru-RU" sz="2400" dirty="0" err="1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знаково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Создание ситуации успеха.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endParaRPr lang="ru-RU" sz="2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1026" name="Picture 2" descr="Коллекция &amp;quot;Детство&amp;quot; - картинки для презентации | учебные презентаци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1669" y="4219303"/>
            <a:ext cx="3592875" cy="250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85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type="title"/>
          </p:nvPr>
        </p:nvSpPr>
        <p:spPr>
          <a:xfrm>
            <a:off x="1417268" y="440575"/>
            <a:ext cx="10313178" cy="6505304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Включение нового знания в систему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знаний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Выполнение задания на новый способ действия с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проговариванием вслух алгоритма, свойства.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Самостоятельная проверка по эталону (образцу).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Индивидуальные затруднения в играх.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Выполнение заданий, в которых новый способ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действий связывается с ранее изученным.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Ситуация успеха в совместной деятельности.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Осмысление</a:t>
            </a:r>
            <a:b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Фиксирование детьми достижения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«детской» цели.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• Проговаривание воспитателем или самими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детьми условий, которые позволили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добиться этой цели.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endParaRPr lang="ru-RU" sz="2400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2050" name="Picture 2" descr="Городской конкурс слайдовых презентаций «Наука глазами детей» - 25 Марта  2020 - Одареные дети города Кемеров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6249" y="4391615"/>
            <a:ext cx="2561500" cy="225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23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42011" y="4756627"/>
            <a:ext cx="4684425" cy="193427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«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Открыватель»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окружающего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Arial" panose="020B0604020202020204" pitchFamily="34" charset="0"/>
              </a:rPr>
              <a:t>мира, самого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Arial" panose="020B0604020202020204" pitchFamily="34" charset="0"/>
              </a:rPr>
              <a:t>себя как личности и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  <a:cs typeface="Arial" panose="020B0604020202020204" pitchFamily="34" charset="0"/>
              </a:rPr>
              <a:t>других  людей в этом мире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6146" name="Picture 2" descr="https://drasler.ru/wp-content/uploads/2019/05/%D0%A0%D0%B8%D1%81%D1%83%D0%BD%D0%BE%D0%BA-%D0%B4%D0%B5%D1%82%D0%B8-%D1%87%D0%B8%D1%82%D0%B0%D1%8E%D1%82-%D0%BA%D0%BD%D0%B8%D0%B3%D1%83-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829" y="890514"/>
            <a:ext cx="4333298" cy="324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57436" y="285234"/>
            <a:ext cx="10807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Ребёнок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7259782" y="4294909"/>
            <a:ext cx="858982" cy="461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H="1">
            <a:off x="3131127" y="4294909"/>
            <a:ext cx="762000" cy="4617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7111" y="5098473"/>
            <a:ext cx="2507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Активный «Деятель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1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1325" y="388583"/>
            <a:ext cx="8587693" cy="119083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При этом взрослый выступает в роли организатора или помощника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75856" y="1579418"/>
            <a:ext cx="3352007" cy="309708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Организатор 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                       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Моделирует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образовательные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ситуации;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Отбирает способы и средства;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Создает развивающую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   образовательную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среду;</a:t>
            </a:r>
          </a:p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Организует процесс детских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  «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открытий».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678683" y="1814944"/>
            <a:ext cx="37268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Помощник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Создает доброжелательную,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психологически комфортную среду;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Отвечает на вопросы детей;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Внимательно наблюдает за их состоянием и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настроением;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Помогает тем, кому это необходимо,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вдохновляет, замечает и фиксирует успехи</a:t>
            </a:r>
          </a:p>
          <a:p>
            <a:r>
              <a:rPr lang="ru-RU" sz="1400" dirty="0">
                <a:solidFill>
                  <a:schemeClr val="accent6">
                    <a:lumMod val="50000"/>
                  </a:schemeClr>
                </a:solidFill>
              </a:rPr>
              <a:t>каждого ребенка.</a:t>
            </a:r>
          </a:p>
          <a:p>
            <a:endParaRPr lang="ru-RU" dirty="0"/>
          </a:p>
        </p:txBody>
      </p:sp>
      <p:pic>
        <p:nvPicPr>
          <p:cNvPr id="17410" name="Picture 2" descr="Дети мальчик и девочка учатся с учителем | Премиум вектор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210" y="4323805"/>
            <a:ext cx="4938939" cy="2534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79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ажное о программе математики Игралочка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64" y="3079750"/>
            <a:ext cx="6045200" cy="377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Основной программно-методический комплект программы «Игралочка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045" y="3079750"/>
            <a:ext cx="5214030" cy="3745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30371" y="1515291"/>
            <a:ext cx="68675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Наши помощники в работе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6597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Обучать — значит вдвойне учиться. 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u="sng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Ж. </a:t>
            </a:r>
            <a:r>
              <a:rPr lang="ru-RU" u="sng" dirty="0" err="1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>Жубер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  <a:t/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  <a:latin typeface="Century" panose="02040604050505020304" pitchFamily="18" charset="0"/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  <a:latin typeface="Century" panose="02040604050505020304" pitchFamily="18" charset="0"/>
            </a:endParaRPr>
          </a:p>
        </p:txBody>
      </p:sp>
      <p:pic>
        <p:nvPicPr>
          <p:cNvPr id="2050" name="Picture 2" descr="Неделя защиты детей» | Детский сад N56 «Ландьiш»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33" y="1905000"/>
            <a:ext cx="4819837" cy="494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5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226</TotalTime>
  <Words>712</Words>
  <Application>Microsoft Office PowerPoint</Application>
  <PresentationFormat>Широкоэкранный</PresentationFormat>
  <Paragraphs>102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Century</vt:lpstr>
      <vt:lpstr>Century Gothic</vt:lpstr>
      <vt:lpstr>Wingdings 3</vt:lpstr>
      <vt:lpstr>Легкий дым</vt:lpstr>
      <vt:lpstr>   Выступление-презентация</vt:lpstr>
      <vt:lpstr>Каждое мгновение той работы, которая называется воспитанием, — это творение будущего и взгляд в будущее. Сухомлинский В. А. </vt:lpstr>
      <vt:lpstr>Современные цели дошкольного образования обозначены во ФГОС ДО от 01.01.2014 года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Сравнивая систему традиционного обучения и систему развивающего обучения, Л. Г. Петерсон выражает результаты анализа в виде такой таблицы</vt:lpstr>
      <vt:lpstr>Презентация PowerPoint</vt:lpstr>
      <vt:lpstr>Презентация PowerPoint</vt:lpstr>
      <vt:lpstr>Презентация PowerPoint</vt:lpstr>
      <vt:lpstr>Введение в ситуацию  Создание условий для возникновения у детей внутренней потребности включения в деятельность (постановка «детской цели»).  Актуализация знаний и умений  Организация познавательной деятельности, в которой целенаправленно актуализируются мыслительные операции, а также знания и опыт детей, необходимые им для «открытия» нового знания.  </vt:lpstr>
      <vt:lpstr>Затруднение в ситуации  • Создание ситуации затруднения в индивидуальной деятельности. • Фиксация затруднения и выявление его причины.  «Открытие» нового знания  • Вовлечение детей в процесс самостоятельного решения вопросов проблемного характера, поиска и открытия новых знаний, формирование опыта успешного преодоления трудностей через выявление и устранение их причин. • Фиксация нового знания в речи и знаково. • Создание ситуации успеха. </vt:lpstr>
      <vt:lpstr>Включение нового знания в систему знаний  • Выполнение задания на новый способ действия с проговариванием вслух алгоритма, свойства. • Самостоятельная проверка по эталону (образцу). • Индивидуальные затруднения в играх. • Выполнение заданий, в которых новый способ действий связывается с ранее изученным. • Ситуация успеха в совместной деятельности.  Осмысление  • Фиксирование детьми достижения «детской» цели. • Проговаривание воспитателем или самими детьми условий, которые позволили добиться этой цели. </vt:lpstr>
      <vt:lpstr>Презентация PowerPoint</vt:lpstr>
      <vt:lpstr>При этом взрослый выступает в роли организатора или помощника</vt:lpstr>
      <vt:lpstr>Презентация PowerPoint</vt:lpstr>
      <vt:lpstr>   Обучать — значит вдвойне учиться.  Ж. Жубер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Выступление-презентация</dc:title>
  <dc:creator>Пользователь</dc:creator>
  <cp:lastModifiedBy>Пользователь</cp:lastModifiedBy>
  <cp:revision>28</cp:revision>
  <dcterms:created xsi:type="dcterms:W3CDTF">2021-06-14T16:57:36Z</dcterms:created>
  <dcterms:modified xsi:type="dcterms:W3CDTF">2021-06-15T04:11:46Z</dcterms:modified>
</cp:coreProperties>
</file>