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58" r:id="rId4"/>
    <p:sldId id="259" r:id="rId5"/>
    <p:sldId id="280" r:id="rId6"/>
    <p:sldId id="260" r:id="rId7"/>
    <p:sldId id="281" r:id="rId8"/>
    <p:sldId id="261" r:id="rId9"/>
    <p:sldId id="282" r:id="rId10"/>
    <p:sldId id="262" r:id="rId11"/>
    <p:sldId id="283" r:id="rId12"/>
    <p:sldId id="263" r:id="rId13"/>
    <p:sldId id="284" r:id="rId14"/>
    <p:sldId id="264" r:id="rId15"/>
    <p:sldId id="285" r:id="rId16"/>
    <p:sldId id="265" r:id="rId17"/>
    <p:sldId id="286" r:id="rId18"/>
    <p:sldId id="266" r:id="rId19"/>
    <p:sldId id="287" r:id="rId20"/>
    <p:sldId id="267" r:id="rId21"/>
    <p:sldId id="288" r:id="rId22"/>
    <p:sldId id="268" r:id="rId23"/>
    <p:sldId id="279" r:id="rId24"/>
    <p:sldId id="269" r:id="rId25"/>
    <p:sldId id="270" r:id="rId26"/>
    <p:sldId id="271" r:id="rId27"/>
    <p:sldId id="272" r:id="rId28"/>
    <p:sldId id="273" r:id="rId29"/>
    <p:sldId id="274" r:id="rId30"/>
    <p:sldId id="275" r:id="rId31"/>
    <p:sldId id="276" r:id="rId32"/>
    <p:sldId id="277" r:id="rId33"/>
    <p:sldId id="278"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77" autoAdjust="0"/>
    <p:restoredTop sz="86408" autoAdjust="0"/>
  </p:normalViewPr>
  <p:slideViewPr>
    <p:cSldViewPr>
      <p:cViewPr>
        <p:scale>
          <a:sx n="75" d="100"/>
          <a:sy n="75" d="100"/>
        </p:scale>
        <p:origin x="-504" y="27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A17BA4-A7CF-489F-B0E2-0FE32DEA869D}" type="datetimeFigureOut">
              <a:rPr lang="ru-RU" smtClean="0"/>
              <a:t>17.02.2021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CFB529-36DE-43FF-865F-A9813C142368}" type="slidenum">
              <a:rPr lang="ru-RU" smtClean="0"/>
              <a:t>‹#›</a:t>
            </a:fld>
            <a:endParaRPr lang="ru-RU"/>
          </a:p>
        </p:txBody>
      </p:sp>
    </p:spTree>
    <p:extLst>
      <p:ext uri="{BB962C8B-B14F-4D97-AF65-F5344CB8AC3E}">
        <p14:creationId xmlns:p14="http://schemas.microsoft.com/office/powerpoint/2010/main" val="2100470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5428EB2-7B74-4568-B1F4-8A30267CA78E}" type="datetime1">
              <a:rPr lang="ru-RU" smtClean="0"/>
              <a:t>17.02.2021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CF9F1BD-32E8-4BF8-A120-18F743DD22B0}" type="slidenum">
              <a:rPr lang="ru-RU" smtClean="0"/>
              <a:t>‹#›</a:t>
            </a:fld>
            <a:endParaRPr lang="ru-RU"/>
          </a:p>
        </p:txBody>
      </p:sp>
    </p:spTree>
    <p:extLst>
      <p:ext uri="{BB962C8B-B14F-4D97-AF65-F5344CB8AC3E}">
        <p14:creationId xmlns:p14="http://schemas.microsoft.com/office/powerpoint/2010/main" val="1753558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77871ED-9FF5-4D34-9C2C-D4B861631B59}" type="datetime1">
              <a:rPr lang="ru-RU" smtClean="0"/>
              <a:t>17.02.2021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CF9F1BD-32E8-4BF8-A120-18F743DD22B0}" type="slidenum">
              <a:rPr lang="ru-RU" smtClean="0"/>
              <a:t>‹#›</a:t>
            </a:fld>
            <a:endParaRPr lang="ru-RU"/>
          </a:p>
        </p:txBody>
      </p:sp>
    </p:spTree>
    <p:extLst>
      <p:ext uri="{BB962C8B-B14F-4D97-AF65-F5344CB8AC3E}">
        <p14:creationId xmlns:p14="http://schemas.microsoft.com/office/powerpoint/2010/main" val="3807033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9C0F89C-978D-4931-933F-76E048E3DB6C}" type="datetime1">
              <a:rPr lang="ru-RU" smtClean="0"/>
              <a:t>17.02.2021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CF9F1BD-32E8-4BF8-A120-18F743DD22B0}" type="slidenum">
              <a:rPr lang="ru-RU" smtClean="0"/>
              <a:t>‹#›</a:t>
            </a:fld>
            <a:endParaRPr lang="ru-RU"/>
          </a:p>
        </p:txBody>
      </p:sp>
    </p:spTree>
    <p:extLst>
      <p:ext uri="{BB962C8B-B14F-4D97-AF65-F5344CB8AC3E}">
        <p14:creationId xmlns:p14="http://schemas.microsoft.com/office/powerpoint/2010/main" val="2308726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6E7BEA1-64EF-4A17-925A-DCC1BEE3C4FF}" type="datetime1">
              <a:rPr lang="ru-RU" smtClean="0"/>
              <a:t>17.02.2021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CF9F1BD-32E8-4BF8-A120-18F743DD22B0}" type="slidenum">
              <a:rPr lang="ru-RU" smtClean="0"/>
              <a:t>‹#›</a:t>
            </a:fld>
            <a:endParaRPr lang="ru-RU"/>
          </a:p>
        </p:txBody>
      </p:sp>
    </p:spTree>
    <p:extLst>
      <p:ext uri="{BB962C8B-B14F-4D97-AF65-F5344CB8AC3E}">
        <p14:creationId xmlns:p14="http://schemas.microsoft.com/office/powerpoint/2010/main" val="572929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38049EF-F427-4B2E-8B10-05BE49029E9D}" type="datetime1">
              <a:rPr lang="ru-RU" smtClean="0"/>
              <a:t>17.02.2021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CF9F1BD-32E8-4BF8-A120-18F743DD22B0}" type="slidenum">
              <a:rPr lang="ru-RU" smtClean="0"/>
              <a:t>‹#›</a:t>
            </a:fld>
            <a:endParaRPr lang="ru-RU"/>
          </a:p>
        </p:txBody>
      </p:sp>
    </p:spTree>
    <p:extLst>
      <p:ext uri="{BB962C8B-B14F-4D97-AF65-F5344CB8AC3E}">
        <p14:creationId xmlns:p14="http://schemas.microsoft.com/office/powerpoint/2010/main" val="182099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0F5F85F-8A43-4C63-A289-43A106B3DA09}" type="datetime1">
              <a:rPr lang="ru-RU" smtClean="0"/>
              <a:t>17.02.2021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CF9F1BD-32E8-4BF8-A120-18F743DD22B0}" type="slidenum">
              <a:rPr lang="ru-RU" smtClean="0"/>
              <a:t>‹#›</a:t>
            </a:fld>
            <a:endParaRPr lang="ru-RU"/>
          </a:p>
        </p:txBody>
      </p:sp>
    </p:spTree>
    <p:extLst>
      <p:ext uri="{BB962C8B-B14F-4D97-AF65-F5344CB8AC3E}">
        <p14:creationId xmlns:p14="http://schemas.microsoft.com/office/powerpoint/2010/main" val="298494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8B3976A-E6E2-43CB-9BCD-11020AC12067}" type="datetime1">
              <a:rPr lang="ru-RU" smtClean="0"/>
              <a:t>17.02.2021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CF9F1BD-32E8-4BF8-A120-18F743DD22B0}" type="slidenum">
              <a:rPr lang="ru-RU" smtClean="0"/>
              <a:t>‹#›</a:t>
            </a:fld>
            <a:endParaRPr lang="ru-RU"/>
          </a:p>
        </p:txBody>
      </p:sp>
    </p:spTree>
    <p:extLst>
      <p:ext uri="{BB962C8B-B14F-4D97-AF65-F5344CB8AC3E}">
        <p14:creationId xmlns:p14="http://schemas.microsoft.com/office/powerpoint/2010/main" val="3645993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51B65B6-2398-4093-94A6-93E5708A9514}" type="datetime1">
              <a:rPr lang="ru-RU" smtClean="0"/>
              <a:t>17.02.2021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CF9F1BD-32E8-4BF8-A120-18F743DD22B0}" type="slidenum">
              <a:rPr lang="ru-RU" smtClean="0"/>
              <a:t>‹#›</a:t>
            </a:fld>
            <a:endParaRPr lang="ru-RU"/>
          </a:p>
        </p:txBody>
      </p:sp>
    </p:spTree>
    <p:extLst>
      <p:ext uri="{BB962C8B-B14F-4D97-AF65-F5344CB8AC3E}">
        <p14:creationId xmlns:p14="http://schemas.microsoft.com/office/powerpoint/2010/main" val="491392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8C6774A-527F-47D9-9686-64CEE1229266}" type="datetime1">
              <a:rPr lang="ru-RU" smtClean="0"/>
              <a:t>17.02.2021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CF9F1BD-32E8-4BF8-A120-18F743DD22B0}" type="slidenum">
              <a:rPr lang="ru-RU" smtClean="0"/>
              <a:t>‹#›</a:t>
            </a:fld>
            <a:endParaRPr lang="ru-RU"/>
          </a:p>
        </p:txBody>
      </p:sp>
    </p:spTree>
    <p:extLst>
      <p:ext uri="{BB962C8B-B14F-4D97-AF65-F5344CB8AC3E}">
        <p14:creationId xmlns:p14="http://schemas.microsoft.com/office/powerpoint/2010/main" val="2324985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32B7A81-F470-4226-9C87-8455C4FE67CC}" type="datetime1">
              <a:rPr lang="ru-RU" smtClean="0"/>
              <a:t>17.02.2021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CF9F1BD-32E8-4BF8-A120-18F743DD22B0}" type="slidenum">
              <a:rPr lang="ru-RU" smtClean="0"/>
              <a:t>‹#›</a:t>
            </a:fld>
            <a:endParaRPr lang="ru-RU"/>
          </a:p>
        </p:txBody>
      </p:sp>
    </p:spTree>
    <p:extLst>
      <p:ext uri="{BB962C8B-B14F-4D97-AF65-F5344CB8AC3E}">
        <p14:creationId xmlns:p14="http://schemas.microsoft.com/office/powerpoint/2010/main" val="2623853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2AE07F7-977F-43AC-B2DB-C2CDDD1F274B}" type="datetime1">
              <a:rPr lang="ru-RU" smtClean="0"/>
              <a:t>17.02.2021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CF9F1BD-32E8-4BF8-A120-18F743DD22B0}" type="slidenum">
              <a:rPr lang="ru-RU" smtClean="0"/>
              <a:t>‹#›</a:t>
            </a:fld>
            <a:endParaRPr lang="ru-RU"/>
          </a:p>
        </p:txBody>
      </p:sp>
    </p:spTree>
    <p:extLst>
      <p:ext uri="{BB962C8B-B14F-4D97-AF65-F5344CB8AC3E}">
        <p14:creationId xmlns:p14="http://schemas.microsoft.com/office/powerpoint/2010/main" val="518071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679A3-70E9-4E3C-96BC-40A6DF3168F0}" type="datetime1">
              <a:rPr lang="ru-RU" smtClean="0"/>
              <a:t>17.02.2021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F9F1BD-32E8-4BF8-A120-18F743DD22B0}" type="slidenum">
              <a:rPr lang="ru-RU" smtClean="0"/>
              <a:t>‹#›</a:t>
            </a:fld>
            <a:endParaRPr lang="ru-RU"/>
          </a:p>
        </p:txBody>
      </p:sp>
    </p:spTree>
    <p:extLst>
      <p:ext uri="{BB962C8B-B14F-4D97-AF65-F5344CB8AC3E}">
        <p14:creationId xmlns:p14="http://schemas.microsoft.com/office/powerpoint/2010/main" val="51471642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l="33545" t="25590" r="28526"/>
          <a:stretch/>
        </p:blipFill>
        <p:spPr>
          <a:xfrm>
            <a:off x="1403648" y="2708920"/>
            <a:ext cx="6552728" cy="3888432"/>
          </a:xfrm>
          <a:prstGeom prst="rect">
            <a:avLst/>
          </a:prstGeom>
        </p:spPr>
      </p:pic>
      <p:sp>
        <p:nvSpPr>
          <p:cNvPr id="5" name="Прямоугольник 4"/>
          <p:cNvSpPr/>
          <p:nvPr/>
        </p:nvSpPr>
        <p:spPr>
          <a:xfrm>
            <a:off x="1403648" y="476672"/>
            <a:ext cx="7128792" cy="1846659"/>
          </a:xfrm>
          <a:prstGeom prst="rect">
            <a:avLst/>
          </a:prstGeom>
        </p:spPr>
        <p:txBody>
          <a:bodyPr wrap="square">
            <a:spAutoFit/>
          </a:bodyPr>
          <a:lstStyle/>
          <a:p>
            <a:pPr algn="ctr"/>
            <a:r>
              <a:rPr lang="ru-RU" sz="3200" b="1" dirty="0" smtClean="0">
                <a:latin typeface="Times New Roman" pitchFamily="18" charset="0"/>
                <a:cs typeface="Times New Roman" pitchFamily="18" charset="0"/>
              </a:rPr>
              <a:t>Турнир для родителей детей старшего дошкольного возраста</a:t>
            </a:r>
          </a:p>
          <a:p>
            <a:pPr algn="ctr"/>
            <a:r>
              <a:rPr lang="ru-RU" sz="3200" b="1" dirty="0" smtClean="0">
                <a:latin typeface="Times New Roman" pitchFamily="18" charset="0"/>
                <a:cs typeface="Times New Roman" pitchFamily="18" charset="0"/>
              </a:rPr>
              <a:t>« Финансовый ринг»</a:t>
            </a:r>
          </a:p>
          <a:p>
            <a:endParaRPr lang="ru-RU" dirty="0"/>
          </a:p>
        </p:txBody>
      </p:sp>
      <p:sp>
        <p:nvSpPr>
          <p:cNvPr id="2" name="Номер слайда 1"/>
          <p:cNvSpPr>
            <a:spLocks noGrp="1"/>
          </p:cNvSpPr>
          <p:nvPr>
            <p:ph type="sldNum" sz="quarter" idx="12"/>
          </p:nvPr>
        </p:nvSpPr>
        <p:spPr/>
        <p:txBody>
          <a:bodyPr/>
          <a:lstStyle/>
          <a:p>
            <a:fld id="{6CF9F1BD-32E8-4BF8-A120-18F743DD22B0}" type="slidenum">
              <a:rPr lang="ru-RU" smtClean="0"/>
              <a:t>1</a:t>
            </a:fld>
            <a:endParaRPr lang="ru-RU"/>
          </a:p>
        </p:txBody>
      </p:sp>
    </p:spTree>
    <p:extLst>
      <p:ext uri="{BB962C8B-B14F-4D97-AF65-F5344CB8AC3E}">
        <p14:creationId xmlns:p14="http://schemas.microsoft.com/office/powerpoint/2010/main" val="3839039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116632"/>
            <a:ext cx="8640960" cy="4832092"/>
          </a:xfrm>
          <a:prstGeom prst="rect">
            <a:avLst/>
          </a:prstGeom>
        </p:spPr>
        <p:txBody>
          <a:bodyPr wrap="square">
            <a:spAutoFit/>
          </a:bodyPr>
          <a:lstStyle/>
          <a:p>
            <a:r>
              <a:rPr lang="ru-RU" sz="2800" dirty="0" smtClean="0">
                <a:latin typeface="Times New Roman" pitchFamily="18" charset="0"/>
                <a:cs typeface="Times New Roman" pitchFamily="18" charset="0"/>
              </a:rPr>
              <a:t>Финансовая грамотность-это особое качество человека, которое формирует умение самостоятельно зарабатывать деньги и грамотно ими управлять. Не стоит пренебрегать финансовым обучением Вашего ребенка, так как это может определить его будущее.  И начинать формировать финансовую грамотность нужно с самого малого возраста.</a:t>
            </a:r>
          </a:p>
          <a:p>
            <a:r>
              <a:rPr lang="ru-RU" sz="2800" dirty="0" smtClean="0">
                <a:latin typeface="Times New Roman" pitchFamily="18" charset="0"/>
                <a:cs typeface="Times New Roman" pitchFamily="18" charset="0"/>
              </a:rPr>
              <a:t>Согласитесь, что не каждый взрослый может назвать себя финансово грамотным. Для того, чтобы научить наших детей правильно обращаться с детьми, мы начнем, дорогие друзья с себя. </a:t>
            </a:r>
            <a:endParaRPr lang="ru-RU" sz="2800" dirty="0">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6CF9F1BD-32E8-4BF8-A120-18F743DD22B0}" type="slidenum">
              <a:rPr lang="ru-RU" smtClean="0"/>
              <a:t>2</a:t>
            </a:fld>
            <a:endParaRPr lang="ru-RU"/>
          </a:p>
        </p:txBody>
      </p:sp>
    </p:spTree>
    <p:extLst>
      <p:ext uri="{BB962C8B-B14F-4D97-AF65-F5344CB8AC3E}">
        <p14:creationId xmlns:p14="http://schemas.microsoft.com/office/powerpoint/2010/main" val="36293185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63688" y="764704"/>
            <a:ext cx="6330399" cy="523220"/>
          </a:xfrm>
          <a:prstGeom prst="rect">
            <a:avLst/>
          </a:prstGeom>
        </p:spPr>
        <p:txBody>
          <a:bodyPr wrap="square">
            <a:spAutoFit/>
          </a:bodyPr>
          <a:lstStyle/>
          <a:p>
            <a:r>
              <a:rPr lang="ru-RU" sz="2800" b="1" dirty="0" smtClean="0">
                <a:latin typeface="Times New Roman" pitchFamily="18" charset="0"/>
                <a:cs typeface="Times New Roman" pitchFamily="18" charset="0"/>
              </a:rPr>
              <a:t>Разминка «Закончи предложение»</a:t>
            </a:r>
            <a:endParaRPr lang="ru-RU" sz="2800" b="1" dirty="0">
              <a:latin typeface="Times New Roman" pitchFamily="18" charset="0"/>
              <a:cs typeface="Times New Roman"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2205357169"/>
              </p:ext>
            </p:extLst>
          </p:nvPr>
        </p:nvGraphicFramePr>
        <p:xfrm>
          <a:off x="251520" y="1645952"/>
          <a:ext cx="8781822" cy="5152907"/>
        </p:xfrm>
        <a:graphic>
          <a:graphicData uri="http://schemas.openxmlformats.org/drawingml/2006/table">
            <a:tbl>
              <a:tblPr firstRow="1" firstCol="1" bandRow="1">
                <a:tableStyleId>{5C22544A-7EE6-4342-B048-85BDC9FD1C3A}</a:tableStyleId>
              </a:tblPr>
              <a:tblGrid>
                <a:gridCol w="4392488"/>
                <a:gridCol w="4389334"/>
              </a:tblGrid>
              <a:tr h="579831">
                <a:tc>
                  <a:txBody>
                    <a:bodyPr/>
                    <a:lstStyle/>
                    <a:p>
                      <a:pPr>
                        <a:lnSpc>
                          <a:spcPct val="115000"/>
                        </a:lnSpc>
                        <a:spcAft>
                          <a:spcPts val="750"/>
                        </a:spcAft>
                      </a:pPr>
                      <a:r>
                        <a:rPr lang="ru-RU" sz="2400" dirty="0">
                          <a:effectLst/>
                          <a:latin typeface="Times New Roman" pitchFamily="18" charset="0"/>
                          <a:cs typeface="Times New Roman" pitchFamily="18" charset="0"/>
                        </a:rPr>
                        <a:t>Люди ходят на базар</a:t>
                      </a:r>
                      <a:endParaRPr lang="ru-RU" sz="2400" dirty="0">
                        <a:effectLst/>
                        <a:latin typeface="Times New Roman" pitchFamily="18" charset="0"/>
                        <a:ea typeface="Calibri"/>
                        <a:cs typeface="Times New Roman" pitchFamily="18" charset="0"/>
                      </a:endParaRPr>
                    </a:p>
                  </a:txBody>
                  <a:tcPr marL="73025" marR="0" marT="0" marB="0"/>
                </a:tc>
                <a:tc>
                  <a:txBody>
                    <a:bodyPr/>
                    <a:lstStyle/>
                    <a:p>
                      <a:pPr>
                        <a:lnSpc>
                          <a:spcPct val="115000"/>
                        </a:lnSpc>
                        <a:spcAft>
                          <a:spcPts val="750"/>
                        </a:spcAft>
                      </a:pPr>
                      <a:r>
                        <a:rPr lang="ru-RU" sz="2400">
                          <a:effectLst/>
                          <a:latin typeface="Times New Roman" pitchFamily="18" charset="0"/>
                          <a:cs typeface="Times New Roman" pitchFamily="18" charset="0"/>
                        </a:rPr>
                        <a:t>велосипед экономит деньги.</a:t>
                      </a:r>
                      <a:endParaRPr lang="ru-RU" sz="2400">
                        <a:effectLst/>
                        <a:latin typeface="Times New Roman" pitchFamily="18" charset="0"/>
                        <a:ea typeface="Calibri"/>
                        <a:cs typeface="Times New Roman" pitchFamily="18" charset="0"/>
                      </a:endParaRPr>
                    </a:p>
                  </a:txBody>
                  <a:tcPr marL="73025" marR="73025" marT="0" marB="0"/>
                </a:tc>
              </a:tr>
              <a:tr h="604042">
                <a:tc>
                  <a:txBody>
                    <a:bodyPr/>
                    <a:lstStyle/>
                    <a:p>
                      <a:pPr>
                        <a:lnSpc>
                          <a:spcPct val="115000"/>
                        </a:lnSpc>
                        <a:spcAft>
                          <a:spcPts val="750"/>
                        </a:spcAft>
                      </a:pPr>
                      <a:r>
                        <a:rPr lang="ru-RU" sz="2400" dirty="0">
                          <a:effectLst/>
                          <a:latin typeface="Times New Roman" pitchFamily="18" charset="0"/>
                          <a:cs typeface="Times New Roman" pitchFamily="18" charset="0"/>
                        </a:rPr>
                        <a:t>Мотоцикл экономит время, а</a:t>
                      </a:r>
                      <a:endParaRPr lang="ru-RU" sz="2400" dirty="0">
                        <a:effectLst/>
                        <a:latin typeface="Times New Roman" pitchFamily="18" charset="0"/>
                        <a:ea typeface="Calibri"/>
                        <a:cs typeface="Times New Roman" pitchFamily="18" charset="0"/>
                      </a:endParaRPr>
                    </a:p>
                  </a:txBody>
                  <a:tcPr marL="73025" marR="0" marT="0" marB="0"/>
                </a:tc>
                <a:tc>
                  <a:txBody>
                    <a:bodyPr/>
                    <a:lstStyle/>
                    <a:p>
                      <a:pPr>
                        <a:lnSpc>
                          <a:spcPct val="115000"/>
                        </a:lnSpc>
                        <a:spcAft>
                          <a:spcPts val="750"/>
                        </a:spcAft>
                      </a:pPr>
                      <a:r>
                        <a:rPr lang="ru-RU" sz="2400" dirty="0">
                          <a:effectLst/>
                          <a:latin typeface="Times New Roman" pitchFamily="18" charset="0"/>
                          <a:cs typeface="Times New Roman" pitchFamily="18" charset="0"/>
                        </a:rPr>
                        <a:t>взял кредит, внеся залог.</a:t>
                      </a:r>
                      <a:endParaRPr lang="ru-RU" sz="2400" dirty="0">
                        <a:effectLst/>
                        <a:latin typeface="Times New Roman" pitchFamily="18" charset="0"/>
                        <a:ea typeface="Calibri"/>
                        <a:cs typeface="Times New Roman" pitchFamily="18" charset="0"/>
                      </a:endParaRPr>
                    </a:p>
                  </a:txBody>
                  <a:tcPr marL="73025" marR="73025" marT="0" marB="0"/>
                </a:tc>
              </a:tr>
              <a:tr h="605808">
                <a:tc>
                  <a:txBody>
                    <a:bodyPr/>
                    <a:lstStyle/>
                    <a:p>
                      <a:pPr>
                        <a:lnSpc>
                          <a:spcPct val="115000"/>
                        </a:lnSpc>
                        <a:spcAft>
                          <a:spcPts val="750"/>
                        </a:spcAft>
                      </a:pPr>
                      <a:r>
                        <a:rPr lang="ru-RU" sz="2400" dirty="0">
                          <a:effectLst/>
                          <a:latin typeface="Times New Roman" pitchFamily="18" charset="0"/>
                          <a:cs typeface="Times New Roman" pitchFamily="18" charset="0"/>
                        </a:rPr>
                        <a:t>За сметану, хлеб и сыр,</a:t>
                      </a:r>
                      <a:endParaRPr lang="ru-RU" sz="2400" dirty="0">
                        <a:effectLst/>
                        <a:latin typeface="Times New Roman" pitchFamily="18" charset="0"/>
                        <a:ea typeface="Calibri"/>
                        <a:cs typeface="Times New Roman" pitchFamily="18" charset="0"/>
                      </a:endParaRPr>
                    </a:p>
                  </a:txBody>
                  <a:tcPr marL="73025" marR="0" marT="0" marB="0"/>
                </a:tc>
                <a:tc>
                  <a:txBody>
                    <a:bodyPr/>
                    <a:lstStyle/>
                    <a:p>
                      <a:pPr>
                        <a:lnSpc>
                          <a:spcPct val="115000"/>
                        </a:lnSpc>
                        <a:spcAft>
                          <a:spcPts val="750"/>
                        </a:spcAft>
                      </a:pPr>
                      <a:r>
                        <a:rPr lang="ru-RU" sz="2400" dirty="0">
                          <a:effectLst/>
                          <a:latin typeface="Times New Roman" pitchFamily="18" charset="0"/>
                          <a:cs typeface="Times New Roman" pitchFamily="18" charset="0"/>
                        </a:rPr>
                        <a:t>брали для этого в банке мы ссуду</a:t>
                      </a:r>
                      <a:endParaRPr lang="ru-RU" sz="2400" dirty="0">
                        <a:effectLst/>
                        <a:latin typeface="Times New Roman" pitchFamily="18" charset="0"/>
                        <a:ea typeface="Calibri"/>
                        <a:cs typeface="Times New Roman" pitchFamily="18" charset="0"/>
                      </a:endParaRPr>
                    </a:p>
                  </a:txBody>
                  <a:tcPr marL="73025" marR="73025" marT="0" marB="0"/>
                </a:tc>
              </a:tr>
              <a:tr h="302021">
                <a:tc>
                  <a:txBody>
                    <a:bodyPr/>
                    <a:lstStyle/>
                    <a:p>
                      <a:pPr>
                        <a:lnSpc>
                          <a:spcPct val="115000"/>
                        </a:lnSpc>
                        <a:spcAft>
                          <a:spcPts val="750"/>
                        </a:spcAft>
                      </a:pPr>
                      <a:r>
                        <a:rPr lang="ru-RU" sz="2400" dirty="0">
                          <a:effectLst/>
                          <a:latin typeface="Times New Roman" pitchFamily="18" charset="0"/>
                          <a:cs typeface="Times New Roman" pitchFamily="18" charset="0"/>
                        </a:rPr>
                        <a:t>И врачу, и акробату</a:t>
                      </a:r>
                      <a:endParaRPr lang="ru-RU" sz="2400" dirty="0">
                        <a:effectLst/>
                        <a:latin typeface="Times New Roman" pitchFamily="18" charset="0"/>
                        <a:ea typeface="Calibri"/>
                        <a:cs typeface="Times New Roman" pitchFamily="18" charset="0"/>
                      </a:endParaRPr>
                    </a:p>
                  </a:txBody>
                  <a:tcPr marL="73025" marR="0" marT="0" marB="0"/>
                </a:tc>
                <a:tc>
                  <a:txBody>
                    <a:bodyPr/>
                    <a:lstStyle/>
                    <a:p>
                      <a:pPr>
                        <a:lnSpc>
                          <a:spcPct val="115000"/>
                        </a:lnSpc>
                        <a:spcAft>
                          <a:spcPts val="750"/>
                        </a:spcAft>
                      </a:pPr>
                      <a:r>
                        <a:rPr lang="ru-RU" sz="2400" dirty="0">
                          <a:effectLst/>
                          <a:latin typeface="Times New Roman" pitchFamily="18" charset="0"/>
                          <a:cs typeface="Times New Roman" pitchFamily="18" charset="0"/>
                        </a:rPr>
                        <a:t>обязательно цена.</a:t>
                      </a:r>
                      <a:endParaRPr lang="ru-RU" sz="2400" dirty="0">
                        <a:effectLst/>
                        <a:latin typeface="Times New Roman" pitchFamily="18" charset="0"/>
                        <a:ea typeface="Calibri"/>
                        <a:cs typeface="Times New Roman" pitchFamily="18" charset="0"/>
                      </a:endParaRPr>
                    </a:p>
                  </a:txBody>
                  <a:tcPr marL="73025" marR="73025" marT="0" marB="0"/>
                </a:tc>
              </a:tr>
              <a:tr h="605808">
                <a:tc>
                  <a:txBody>
                    <a:bodyPr/>
                    <a:lstStyle/>
                    <a:p>
                      <a:pPr>
                        <a:lnSpc>
                          <a:spcPct val="115000"/>
                        </a:lnSpc>
                        <a:spcAft>
                          <a:spcPts val="750"/>
                        </a:spcAft>
                      </a:pPr>
                      <a:r>
                        <a:rPr lang="ru-RU" sz="2400">
                          <a:effectLst/>
                          <a:latin typeface="Times New Roman" pitchFamily="18" charset="0"/>
                          <a:cs typeface="Times New Roman" pitchFamily="18" charset="0"/>
                        </a:rPr>
                        <a:t>Чтобы партнёров не мучили споры,</a:t>
                      </a:r>
                      <a:endParaRPr lang="ru-RU" sz="2400">
                        <a:effectLst/>
                        <a:latin typeface="Times New Roman" pitchFamily="18" charset="0"/>
                        <a:ea typeface="Calibri"/>
                        <a:cs typeface="Times New Roman" pitchFamily="18" charset="0"/>
                      </a:endParaRPr>
                    </a:p>
                  </a:txBody>
                  <a:tcPr marL="73025" marR="0" marT="0" marB="0"/>
                </a:tc>
                <a:tc>
                  <a:txBody>
                    <a:bodyPr/>
                    <a:lstStyle/>
                    <a:p>
                      <a:pPr>
                        <a:lnSpc>
                          <a:spcPct val="115000"/>
                        </a:lnSpc>
                        <a:spcAft>
                          <a:spcPts val="750"/>
                        </a:spcAft>
                      </a:pPr>
                      <a:r>
                        <a:rPr lang="ru-RU" sz="2400" dirty="0">
                          <a:effectLst/>
                          <a:latin typeface="Times New Roman" pitchFamily="18" charset="0"/>
                          <a:cs typeface="Times New Roman" pitchFamily="18" charset="0"/>
                        </a:rPr>
                        <a:t>там дешевле весь товар.</a:t>
                      </a:r>
                      <a:endParaRPr lang="ru-RU" sz="2400" dirty="0">
                        <a:effectLst/>
                        <a:latin typeface="Times New Roman" pitchFamily="18" charset="0"/>
                        <a:ea typeface="Calibri"/>
                        <a:cs typeface="Times New Roman" pitchFamily="18" charset="0"/>
                      </a:endParaRPr>
                    </a:p>
                  </a:txBody>
                  <a:tcPr marL="73025" marR="73025" marT="0" marB="0"/>
                </a:tc>
              </a:tr>
              <a:tr h="302021">
                <a:tc>
                  <a:txBody>
                    <a:bodyPr/>
                    <a:lstStyle/>
                    <a:p>
                      <a:pPr>
                        <a:lnSpc>
                          <a:spcPct val="115000"/>
                        </a:lnSpc>
                        <a:spcAft>
                          <a:spcPts val="750"/>
                        </a:spcAft>
                      </a:pPr>
                      <a:r>
                        <a:rPr lang="ru-RU" sz="2400">
                          <a:effectLst/>
                          <a:latin typeface="Times New Roman" pitchFamily="18" charset="0"/>
                          <a:cs typeface="Times New Roman" pitchFamily="18" charset="0"/>
                        </a:rPr>
                        <a:t>Чтобы дом купить я смог,</a:t>
                      </a:r>
                      <a:endParaRPr lang="ru-RU" sz="2400">
                        <a:effectLst/>
                        <a:latin typeface="Times New Roman" pitchFamily="18" charset="0"/>
                        <a:ea typeface="Calibri"/>
                        <a:cs typeface="Times New Roman" pitchFamily="18" charset="0"/>
                      </a:endParaRPr>
                    </a:p>
                  </a:txBody>
                  <a:tcPr marL="73025" marR="0" marT="0" marB="0"/>
                </a:tc>
                <a:tc>
                  <a:txBody>
                    <a:bodyPr/>
                    <a:lstStyle/>
                    <a:p>
                      <a:pPr>
                        <a:lnSpc>
                          <a:spcPct val="115000"/>
                        </a:lnSpc>
                        <a:spcAft>
                          <a:spcPts val="750"/>
                        </a:spcAft>
                      </a:pPr>
                      <a:r>
                        <a:rPr lang="ru-RU" sz="2400" dirty="0">
                          <a:effectLst/>
                          <a:latin typeface="Times New Roman" pitchFamily="18" charset="0"/>
                          <a:cs typeface="Times New Roman" pitchFamily="18" charset="0"/>
                        </a:rPr>
                        <a:t>в кассе чек пробил кассир.</a:t>
                      </a:r>
                      <a:endParaRPr lang="ru-RU" sz="2400" dirty="0">
                        <a:effectLst/>
                        <a:latin typeface="Times New Roman" pitchFamily="18" charset="0"/>
                        <a:ea typeface="Calibri"/>
                        <a:cs typeface="Times New Roman" pitchFamily="18" charset="0"/>
                      </a:endParaRPr>
                    </a:p>
                  </a:txBody>
                  <a:tcPr marL="73025" marR="73025" marT="0" marB="0"/>
                </a:tc>
              </a:tr>
              <a:tr h="604042">
                <a:tc>
                  <a:txBody>
                    <a:bodyPr/>
                    <a:lstStyle/>
                    <a:p>
                      <a:pPr>
                        <a:lnSpc>
                          <a:spcPct val="115000"/>
                        </a:lnSpc>
                        <a:spcAft>
                          <a:spcPts val="750"/>
                        </a:spcAft>
                      </a:pPr>
                      <a:r>
                        <a:rPr lang="ru-RU" sz="2400">
                          <a:effectLst/>
                          <a:latin typeface="Times New Roman" pitchFamily="18" charset="0"/>
                          <a:cs typeface="Times New Roman" pitchFamily="18" charset="0"/>
                        </a:rPr>
                        <a:t>Мебель купили, одежду, посуду</a:t>
                      </a:r>
                      <a:endParaRPr lang="ru-RU" sz="2400">
                        <a:effectLst/>
                        <a:latin typeface="Times New Roman" pitchFamily="18" charset="0"/>
                        <a:ea typeface="Calibri"/>
                        <a:cs typeface="Times New Roman" pitchFamily="18" charset="0"/>
                      </a:endParaRPr>
                    </a:p>
                  </a:txBody>
                  <a:tcPr marL="73025" marR="0" marT="0" marB="0"/>
                </a:tc>
                <a:tc>
                  <a:txBody>
                    <a:bodyPr/>
                    <a:lstStyle/>
                    <a:p>
                      <a:pPr>
                        <a:lnSpc>
                          <a:spcPct val="115000"/>
                        </a:lnSpc>
                        <a:spcAft>
                          <a:spcPts val="750"/>
                        </a:spcAft>
                      </a:pPr>
                      <a:r>
                        <a:rPr lang="ru-RU" sz="2400" dirty="0">
                          <a:effectLst/>
                          <a:latin typeface="Times New Roman" pitchFamily="18" charset="0"/>
                          <a:cs typeface="Times New Roman" pitchFamily="18" charset="0"/>
                        </a:rPr>
                        <a:t>выдают за труд зарплату.</a:t>
                      </a:r>
                      <a:endParaRPr lang="ru-RU" sz="2400" dirty="0">
                        <a:effectLst/>
                        <a:latin typeface="Times New Roman" pitchFamily="18" charset="0"/>
                        <a:ea typeface="Calibri"/>
                        <a:cs typeface="Times New Roman" pitchFamily="18" charset="0"/>
                      </a:endParaRPr>
                    </a:p>
                  </a:txBody>
                  <a:tcPr marL="73025" marR="73025" marT="0" marB="0"/>
                </a:tc>
              </a:tr>
              <a:tr h="605808">
                <a:tc>
                  <a:txBody>
                    <a:bodyPr/>
                    <a:lstStyle/>
                    <a:p>
                      <a:pPr>
                        <a:lnSpc>
                          <a:spcPct val="115000"/>
                        </a:lnSpc>
                        <a:spcAft>
                          <a:spcPts val="750"/>
                        </a:spcAft>
                      </a:pPr>
                      <a:r>
                        <a:rPr lang="ru-RU" sz="2400" dirty="0">
                          <a:effectLst/>
                          <a:latin typeface="Times New Roman" pitchFamily="18" charset="0"/>
                          <a:cs typeface="Times New Roman" pitchFamily="18" charset="0"/>
                        </a:rPr>
                        <a:t>На товаре быть должна</a:t>
                      </a:r>
                      <a:endParaRPr lang="ru-RU" sz="2400" dirty="0">
                        <a:effectLst/>
                        <a:latin typeface="Times New Roman" pitchFamily="18" charset="0"/>
                        <a:ea typeface="Calibri"/>
                        <a:cs typeface="Times New Roman" pitchFamily="18" charset="0"/>
                      </a:endParaRPr>
                    </a:p>
                  </a:txBody>
                  <a:tcPr marL="73025" marR="0" marT="0" marB="0"/>
                </a:tc>
                <a:tc>
                  <a:txBody>
                    <a:bodyPr/>
                    <a:lstStyle/>
                    <a:p>
                      <a:pPr>
                        <a:lnSpc>
                          <a:spcPct val="115000"/>
                        </a:lnSpc>
                        <a:spcAft>
                          <a:spcPts val="750"/>
                        </a:spcAft>
                      </a:pPr>
                      <a:r>
                        <a:rPr lang="ru-RU" sz="2400" dirty="0">
                          <a:effectLst/>
                          <a:latin typeface="Times New Roman" pitchFamily="18" charset="0"/>
                          <a:cs typeface="Times New Roman" pitchFamily="18" charset="0"/>
                        </a:rPr>
                        <a:t>пишут юристы для них договоры.</a:t>
                      </a:r>
                      <a:endParaRPr lang="ru-RU" sz="2400" dirty="0">
                        <a:effectLst/>
                        <a:latin typeface="Times New Roman" pitchFamily="18" charset="0"/>
                        <a:ea typeface="Calibri"/>
                        <a:cs typeface="Times New Roman" pitchFamily="18" charset="0"/>
                      </a:endParaRPr>
                    </a:p>
                  </a:txBody>
                  <a:tcPr marL="73025" marR="73025" marT="0" marB="0"/>
                </a:tc>
              </a:tr>
            </a:tbl>
          </a:graphicData>
        </a:graphic>
      </p:graphicFrame>
      <p:sp>
        <p:nvSpPr>
          <p:cNvPr id="2" name="Номер слайда 1"/>
          <p:cNvSpPr>
            <a:spLocks noGrp="1"/>
          </p:cNvSpPr>
          <p:nvPr>
            <p:ph type="sldNum" sz="quarter" idx="12"/>
          </p:nvPr>
        </p:nvSpPr>
        <p:spPr/>
        <p:txBody>
          <a:bodyPr/>
          <a:lstStyle/>
          <a:p>
            <a:fld id="{6CF9F1BD-32E8-4BF8-A120-18F743DD22B0}" type="slidenum">
              <a:rPr lang="ru-RU" smtClean="0"/>
              <a:t>3</a:t>
            </a:fld>
            <a:endParaRPr lang="ru-RU"/>
          </a:p>
        </p:txBody>
      </p:sp>
    </p:spTree>
    <p:extLst>
      <p:ext uri="{BB962C8B-B14F-4D97-AF65-F5344CB8AC3E}">
        <p14:creationId xmlns:p14="http://schemas.microsoft.com/office/powerpoint/2010/main" val="33247711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dirty="0" smtClean="0">
                <a:latin typeface="Times New Roman" pitchFamily="18" charset="0"/>
                <a:cs typeface="Times New Roman" pitchFamily="18" charset="0"/>
              </a:rPr>
              <a:t>Задание 1</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        Назовите валюту разных стран.</a:t>
            </a:r>
            <a:br>
              <a:rPr lang="ru-RU" sz="2800" dirty="0" smtClean="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
        <p:nvSpPr>
          <p:cNvPr id="3" name="Объект 2"/>
          <p:cNvSpPr>
            <a:spLocks noGrp="1"/>
          </p:cNvSpPr>
          <p:nvPr>
            <p:ph idx="1"/>
          </p:nvPr>
        </p:nvSpPr>
        <p:spPr/>
        <p:txBody>
          <a:bodyPr>
            <a:normAutofit fontScale="85000" lnSpcReduction="20000"/>
          </a:bodyPr>
          <a:lstStyle/>
          <a:p>
            <a:r>
              <a:rPr lang="ru-RU" dirty="0" smtClean="0"/>
              <a:t> </a:t>
            </a:r>
            <a:r>
              <a:rPr lang="ru-RU" sz="3300" dirty="0" smtClean="0">
                <a:latin typeface="Times New Roman" pitchFamily="18" charset="0"/>
                <a:cs typeface="Times New Roman" pitchFamily="18" charset="0"/>
              </a:rPr>
              <a:t>ТУРЦИЯ        </a:t>
            </a:r>
          </a:p>
          <a:p>
            <a:endParaRPr lang="ru-RU" sz="3300" dirty="0" smtClean="0">
              <a:latin typeface="Times New Roman" pitchFamily="18" charset="0"/>
              <a:cs typeface="Times New Roman" pitchFamily="18" charset="0"/>
            </a:endParaRPr>
          </a:p>
          <a:p>
            <a:r>
              <a:rPr lang="ru-RU" sz="3300" dirty="0" err="1" smtClean="0">
                <a:latin typeface="Times New Roman" pitchFamily="18" charset="0"/>
                <a:cs typeface="Times New Roman" pitchFamily="18" charset="0"/>
              </a:rPr>
              <a:t>Туре́цкая</a:t>
            </a:r>
            <a:r>
              <a:rPr lang="ru-RU" sz="3300" dirty="0" smtClean="0">
                <a:latin typeface="Times New Roman" pitchFamily="18" charset="0"/>
                <a:cs typeface="Times New Roman" pitchFamily="18" charset="0"/>
              </a:rPr>
              <a:t> </a:t>
            </a:r>
            <a:r>
              <a:rPr lang="ru-RU" sz="3300" dirty="0" err="1" smtClean="0">
                <a:latin typeface="Times New Roman" pitchFamily="18" charset="0"/>
                <a:cs typeface="Times New Roman" pitchFamily="18" charset="0"/>
              </a:rPr>
              <a:t>ли́ра</a:t>
            </a:r>
            <a:r>
              <a:rPr lang="ru-RU" sz="3300" dirty="0" smtClean="0">
                <a:latin typeface="Times New Roman" pitchFamily="18" charset="0"/>
                <a:cs typeface="Times New Roman" pitchFamily="18" charset="0"/>
              </a:rPr>
              <a:t> (тур. </a:t>
            </a:r>
            <a:r>
              <a:rPr lang="ru-RU" sz="3300" dirty="0" err="1" smtClean="0">
                <a:latin typeface="Times New Roman" pitchFamily="18" charset="0"/>
                <a:cs typeface="Times New Roman" pitchFamily="18" charset="0"/>
              </a:rPr>
              <a:t>türk</a:t>
            </a:r>
            <a:r>
              <a:rPr lang="ru-RU" sz="3300" dirty="0" smtClean="0">
                <a:latin typeface="Times New Roman" pitchFamily="18" charset="0"/>
                <a:cs typeface="Times New Roman" pitchFamily="18" charset="0"/>
              </a:rPr>
              <a:t> </a:t>
            </a:r>
            <a:r>
              <a:rPr lang="ru-RU" sz="3300" dirty="0" err="1" smtClean="0">
                <a:latin typeface="Times New Roman" pitchFamily="18" charset="0"/>
                <a:cs typeface="Times New Roman" pitchFamily="18" charset="0"/>
              </a:rPr>
              <a:t>lirası</a:t>
            </a:r>
            <a:r>
              <a:rPr lang="ru-RU" sz="3300" dirty="0" smtClean="0">
                <a:latin typeface="Times New Roman" pitchFamily="18" charset="0"/>
                <a:cs typeface="Times New Roman" pitchFamily="18" charset="0"/>
              </a:rPr>
              <a:t>) — денежная единица Турции. Введена 29 октября 1923 года в ходе реформы, проведённой </a:t>
            </a:r>
            <a:r>
              <a:rPr lang="ru-RU" sz="3300" dirty="0" err="1" smtClean="0">
                <a:latin typeface="Times New Roman" pitchFamily="18" charset="0"/>
                <a:cs typeface="Times New Roman" pitchFamily="18" charset="0"/>
              </a:rPr>
              <a:t>Ататюрком</a:t>
            </a:r>
            <a:r>
              <a:rPr lang="ru-RU" sz="3300" dirty="0" smtClean="0">
                <a:latin typeface="Times New Roman" pitchFamily="18" charset="0"/>
                <a:cs typeface="Times New Roman" pitchFamily="18" charset="0"/>
              </a:rPr>
              <a:t>, заменив османскую лиру. До 2005 года лира = 100 курушей = 4000 пар.</a:t>
            </a:r>
          </a:p>
          <a:p>
            <a:endParaRPr lang="ru-RU" sz="3300" dirty="0" smtClean="0">
              <a:latin typeface="Times New Roman" pitchFamily="18" charset="0"/>
              <a:cs typeface="Times New Roman" pitchFamily="18" charset="0"/>
            </a:endParaRPr>
          </a:p>
          <a:p>
            <a:r>
              <a:rPr lang="ru-RU" sz="3300" dirty="0" smtClean="0">
                <a:latin typeface="Times New Roman" pitchFamily="18" charset="0"/>
                <a:cs typeface="Times New Roman" pitchFamily="18" charset="0"/>
              </a:rPr>
              <a:t>Столица – Анкара</a:t>
            </a:r>
          </a:p>
          <a:p>
            <a:r>
              <a:rPr lang="ru-RU" sz="3300" dirty="0" smtClean="0">
                <a:latin typeface="Times New Roman" pitchFamily="18" charset="0"/>
                <a:cs typeface="Times New Roman" pitchFamily="18" charset="0"/>
              </a:rPr>
              <a:t>Банкнота – лира</a:t>
            </a:r>
          </a:p>
          <a:p>
            <a:r>
              <a:rPr lang="ru-RU" sz="3300" dirty="0" smtClean="0">
                <a:latin typeface="Times New Roman" pitchFamily="18" charset="0"/>
                <a:cs typeface="Times New Roman" pitchFamily="18" charset="0"/>
              </a:rPr>
              <a:t>Монета – куруш, лира</a:t>
            </a:r>
            <a:endParaRPr lang="ru-RU" sz="33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6CF9F1BD-32E8-4BF8-A120-18F743DD22B0}" type="slidenum">
              <a:rPr lang="ru-RU" smtClean="0"/>
              <a:t>4</a:t>
            </a:fld>
            <a:endParaRPr lang="ru-RU"/>
          </a:p>
        </p:txBody>
      </p:sp>
    </p:spTree>
    <p:extLst>
      <p:ext uri="{BB962C8B-B14F-4D97-AF65-F5344CB8AC3E}">
        <p14:creationId xmlns:p14="http://schemas.microsoft.com/office/powerpoint/2010/main" val="13337287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1844824"/>
            <a:ext cx="3168352"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1844824"/>
            <a:ext cx="3816424"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p:txBody>
          <a:bodyPr/>
          <a:lstStyle/>
          <a:p>
            <a:fld id="{6CF9F1BD-32E8-4BF8-A120-18F743DD22B0}" type="slidenum">
              <a:rPr lang="ru-RU" smtClean="0"/>
              <a:t>5</a:t>
            </a:fld>
            <a:endParaRPr lang="ru-RU"/>
          </a:p>
        </p:txBody>
      </p:sp>
    </p:spTree>
    <p:extLst>
      <p:ext uri="{BB962C8B-B14F-4D97-AF65-F5344CB8AC3E}">
        <p14:creationId xmlns:p14="http://schemas.microsoft.com/office/powerpoint/2010/main" val="1135142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577483"/>
          </a:xfrm>
        </p:spPr>
        <p:txBody>
          <a:bodyPr>
            <a:normAutofit/>
          </a:bodyPr>
          <a:lstStyle/>
          <a:p>
            <a:r>
              <a:rPr lang="ru-RU" sz="2800" dirty="0" smtClean="0">
                <a:latin typeface="Times New Roman" pitchFamily="18" charset="0"/>
                <a:cs typeface="Times New Roman" pitchFamily="18" charset="0"/>
              </a:rPr>
              <a:t> США</a:t>
            </a:r>
          </a:p>
          <a:p>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До́ллар</a:t>
            </a:r>
            <a:r>
              <a:rPr lang="ru-RU" sz="2800" dirty="0" smtClean="0">
                <a:latin typeface="Times New Roman" pitchFamily="18" charset="0"/>
                <a:cs typeface="Times New Roman" pitchFamily="18" charset="0"/>
              </a:rPr>
              <a:t> Соединённых Штатов Америки (англ. </a:t>
            </a:r>
            <a:r>
              <a:rPr lang="ru-RU" sz="2800" dirty="0" err="1" smtClean="0">
                <a:latin typeface="Times New Roman" pitchFamily="18" charset="0"/>
                <a:cs typeface="Times New Roman" pitchFamily="18" charset="0"/>
              </a:rPr>
              <a:t>United</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States</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dollar</a:t>
            </a:r>
            <a:r>
              <a:rPr lang="ru-RU" sz="2800" dirty="0" smtClean="0">
                <a:latin typeface="Times New Roman" pitchFamily="18" charset="0"/>
                <a:cs typeface="Times New Roman" pitchFamily="18" charset="0"/>
              </a:rPr>
              <a:t>, [МФА]: [</a:t>
            </a:r>
            <a:r>
              <a:rPr lang="ru-RU" sz="2800" dirty="0" err="1" smtClean="0">
                <a:latin typeface="Times New Roman" pitchFamily="18" charset="0"/>
                <a:cs typeface="Times New Roman" pitchFamily="18" charset="0"/>
              </a:rPr>
              <a:t>jʊˌnaɪ.tɪd</a:t>
            </a:r>
            <a:r>
              <a:rPr lang="ru-RU" sz="2800" dirty="0" smtClean="0">
                <a:latin typeface="Times New Roman" pitchFamily="18" charset="0"/>
                <a:cs typeface="Times New Roman" pitchFamily="18" charset="0"/>
              </a:rPr>
              <a:t> ˈ</a:t>
            </a:r>
            <a:r>
              <a:rPr lang="ru-RU" sz="2800" dirty="0" err="1" smtClean="0">
                <a:latin typeface="Times New Roman" pitchFamily="18" charset="0"/>
                <a:cs typeface="Times New Roman" pitchFamily="18" charset="0"/>
              </a:rPr>
              <a:t>steɪts</a:t>
            </a:r>
            <a:r>
              <a:rPr lang="ru-RU" sz="2800" dirty="0" smtClean="0">
                <a:latin typeface="Times New Roman" pitchFamily="18" charset="0"/>
                <a:cs typeface="Times New Roman" pitchFamily="18" charset="0"/>
              </a:rPr>
              <a:t> ˈ</a:t>
            </a:r>
            <a:r>
              <a:rPr lang="ru-RU" sz="2800" dirty="0" err="1" smtClean="0">
                <a:latin typeface="Times New Roman" pitchFamily="18" charset="0"/>
                <a:cs typeface="Times New Roman" pitchFamily="18" charset="0"/>
              </a:rPr>
              <a:t>dɑlɚ</a:t>
            </a:r>
            <a:r>
              <a:rPr lang="ru-RU" sz="2800" dirty="0" smtClean="0">
                <a:latin typeface="Times New Roman" pitchFamily="18" charset="0"/>
                <a:cs typeface="Times New Roman" pitchFamily="18" charset="0"/>
              </a:rPr>
              <a:t>) — денежная единица США, одна из основных резервных валют мира. 1 доллар = 100 центов. Символьное обозначение в англоязычных текстах: $. Буквенный код валюты: USD. </a:t>
            </a:r>
          </a:p>
          <a:p>
            <a:endParaRPr lang="ru-RU" sz="2800" dirty="0" smtClean="0">
              <a:latin typeface="Times New Roman" pitchFamily="18" charset="0"/>
              <a:cs typeface="Times New Roman" pitchFamily="18" charset="0"/>
            </a:endParaRPr>
          </a:p>
          <a:p>
            <a:r>
              <a:rPr lang="ru-RU" sz="2800" dirty="0" smtClean="0">
                <a:latin typeface="Times New Roman" pitchFamily="18" charset="0"/>
                <a:cs typeface="Times New Roman" pitchFamily="18" charset="0"/>
              </a:rPr>
              <a:t>Столица – Вашингтон.</a:t>
            </a:r>
          </a:p>
          <a:p>
            <a:r>
              <a:rPr lang="ru-RU" sz="2800" dirty="0" smtClean="0">
                <a:latin typeface="Times New Roman" pitchFamily="18" charset="0"/>
                <a:cs typeface="Times New Roman" pitchFamily="18" charset="0"/>
              </a:rPr>
              <a:t>Банкнота – доллар</a:t>
            </a:r>
          </a:p>
          <a:p>
            <a:r>
              <a:rPr lang="ru-RU" sz="2800" dirty="0" smtClean="0">
                <a:latin typeface="Times New Roman" pitchFamily="18" charset="0"/>
                <a:cs typeface="Times New Roman" pitchFamily="18" charset="0"/>
              </a:rPr>
              <a:t>Монета – цент, доллар</a:t>
            </a:r>
            <a:endParaRPr lang="ru-RU" sz="2800" dirty="0">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6CF9F1BD-32E8-4BF8-A120-18F743DD22B0}" type="slidenum">
              <a:rPr lang="ru-RU" smtClean="0"/>
              <a:t>6</a:t>
            </a:fld>
            <a:endParaRPr lang="ru-RU"/>
          </a:p>
        </p:txBody>
      </p:sp>
    </p:spTree>
    <p:extLst>
      <p:ext uri="{BB962C8B-B14F-4D97-AF65-F5344CB8AC3E}">
        <p14:creationId xmlns:p14="http://schemas.microsoft.com/office/powerpoint/2010/main" val="12871668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1988840"/>
            <a:ext cx="3072650" cy="2993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1988840"/>
            <a:ext cx="3289796" cy="306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p:txBody>
          <a:bodyPr/>
          <a:lstStyle/>
          <a:p>
            <a:fld id="{6CF9F1BD-32E8-4BF8-A120-18F743DD22B0}" type="slidenum">
              <a:rPr lang="ru-RU" smtClean="0"/>
              <a:t>7</a:t>
            </a:fld>
            <a:endParaRPr lang="ru-RU"/>
          </a:p>
        </p:txBody>
      </p:sp>
    </p:spTree>
    <p:extLst>
      <p:ext uri="{BB962C8B-B14F-4D97-AF65-F5344CB8AC3E}">
        <p14:creationId xmlns:p14="http://schemas.microsoft.com/office/powerpoint/2010/main" val="25507982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88640"/>
            <a:ext cx="8229600" cy="6669360"/>
          </a:xfrm>
        </p:spPr>
        <p:txBody>
          <a:bodyPr>
            <a:normAutofit fontScale="25000" lnSpcReduction="20000"/>
          </a:bodyPr>
          <a:lstStyle/>
          <a:p>
            <a:r>
              <a:rPr lang="ru-RU" dirty="0" smtClean="0"/>
              <a:t> </a:t>
            </a:r>
            <a:r>
              <a:rPr lang="ru-RU" sz="11200" dirty="0" smtClean="0">
                <a:latin typeface="Times New Roman" pitchFamily="18" charset="0"/>
                <a:cs typeface="Times New Roman" pitchFamily="18" charset="0"/>
              </a:rPr>
              <a:t>ЕВРОСОЮЗ</a:t>
            </a:r>
          </a:p>
          <a:p>
            <a:r>
              <a:rPr lang="ru-RU" sz="11200" dirty="0" err="1" smtClean="0">
                <a:latin typeface="Times New Roman" pitchFamily="18" charset="0"/>
                <a:cs typeface="Times New Roman" pitchFamily="18" charset="0"/>
              </a:rPr>
              <a:t>Е́вро</a:t>
            </a:r>
            <a:r>
              <a:rPr lang="ru-RU" sz="11200" dirty="0" smtClean="0">
                <a:latin typeface="Times New Roman" pitchFamily="18" charset="0"/>
                <a:cs typeface="Times New Roman" pitchFamily="18" charset="0"/>
              </a:rPr>
              <a:t> (знак валюты — €, банковский код: EUR) — официальная валюта 19 стран «еврозоны» (Австрии, Бельгии, Германии, Греции, Ирландии, Испании, Италии, Кипра, Латвии, Литвы, Люксембурга, Мальты, Нидерландов, Португалии, Словакии, Словении, Финляндии, Франции, Эстонии). Евро также является национальной валютой ещё 12 государств, 7 из которых расположены в Европе. Однако в отличие от участников еврозоны, данные страны не могут влиять на денежно-кредитную политику Европейского центрального банка и направлять своих представителей в его руководящие органы.  На ноябрь 2013 года в наличном обращении было 951 млрд евро, что делало эту валюту обладателем самой высокой суммарной стоимости наличных, циркулирующих во всём мире, опережая по этому показателю доллар США.</a:t>
            </a:r>
          </a:p>
          <a:p>
            <a:endParaRPr lang="ru-RU" sz="11200" dirty="0" smtClean="0">
              <a:latin typeface="Times New Roman" pitchFamily="18" charset="0"/>
              <a:cs typeface="Times New Roman" pitchFamily="18" charset="0"/>
            </a:endParaRPr>
          </a:p>
          <a:p>
            <a:r>
              <a:rPr lang="ru-RU" sz="11200" dirty="0" smtClean="0">
                <a:latin typeface="Times New Roman" pitchFamily="18" charset="0"/>
                <a:cs typeface="Times New Roman" pitchFamily="18" charset="0"/>
              </a:rPr>
              <a:t>Символ евро (€)</a:t>
            </a:r>
          </a:p>
          <a:p>
            <a:r>
              <a:rPr lang="ru-RU" sz="11200" dirty="0" smtClean="0">
                <a:latin typeface="Times New Roman" pitchFamily="18" charset="0"/>
                <a:cs typeface="Times New Roman" pitchFamily="18" charset="0"/>
              </a:rPr>
              <a:t>Банкнота – евро</a:t>
            </a:r>
          </a:p>
          <a:p>
            <a:r>
              <a:rPr lang="ru-RU" sz="11200" dirty="0" smtClean="0">
                <a:latin typeface="Times New Roman" pitchFamily="18" charset="0"/>
                <a:cs typeface="Times New Roman" pitchFamily="18" charset="0"/>
              </a:rPr>
              <a:t>Монета – евро</a:t>
            </a:r>
            <a:endParaRPr lang="ru-RU" sz="11200" dirty="0">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6CF9F1BD-32E8-4BF8-A120-18F743DD22B0}" type="slidenum">
              <a:rPr lang="ru-RU" smtClean="0"/>
              <a:t>8</a:t>
            </a:fld>
            <a:endParaRPr lang="ru-RU"/>
          </a:p>
        </p:txBody>
      </p:sp>
    </p:spTree>
    <p:extLst>
      <p:ext uri="{BB962C8B-B14F-4D97-AF65-F5344CB8AC3E}">
        <p14:creationId xmlns:p14="http://schemas.microsoft.com/office/powerpoint/2010/main" val="18681662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2276872"/>
            <a:ext cx="3240360"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2348880"/>
            <a:ext cx="3492769"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p:txBody>
          <a:bodyPr/>
          <a:lstStyle/>
          <a:p>
            <a:fld id="{6CF9F1BD-32E8-4BF8-A120-18F743DD22B0}" type="slidenum">
              <a:rPr lang="ru-RU" smtClean="0"/>
              <a:t>9</a:t>
            </a:fld>
            <a:endParaRPr lang="ru-RU"/>
          </a:p>
        </p:txBody>
      </p:sp>
    </p:spTree>
    <p:extLst>
      <p:ext uri="{BB962C8B-B14F-4D97-AF65-F5344CB8AC3E}">
        <p14:creationId xmlns:p14="http://schemas.microsoft.com/office/powerpoint/2010/main" val="21915571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5721499"/>
          </a:xfrm>
        </p:spPr>
        <p:txBody>
          <a:bodyPr>
            <a:normAutofit/>
          </a:bodyPr>
          <a:lstStyle/>
          <a:p>
            <a:r>
              <a:rPr lang="vi-VN" sz="2800" dirty="0" smtClean="0">
                <a:latin typeface="Times New Roman" pitchFamily="18" charset="0"/>
                <a:cs typeface="Times New Roman" pitchFamily="18" charset="0"/>
              </a:rPr>
              <a:t>Казахстан</a:t>
            </a:r>
          </a:p>
          <a:p>
            <a:endParaRPr lang="vi-VN" sz="2800" dirty="0" smtClean="0">
              <a:latin typeface="Times New Roman" pitchFamily="18" charset="0"/>
              <a:cs typeface="Times New Roman" pitchFamily="18" charset="0"/>
            </a:endParaRPr>
          </a:p>
          <a:p>
            <a:endParaRPr lang="vi-VN" sz="2800" dirty="0" smtClean="0">
              <a:latin typeface="Times New Roman" pitchFamily="18" charset="0"/>
              <a:cs typeface="Times New Roman" pitchFamily="18" charset="0"/>
            </a:endParaRPr>
          </a:p>
          <a:p>
            <a:r>
              <a:rPr lang="vi-VN" sz="2800" dirty="0" smtClean="0">
                <a:latin typeface="Times New Roman" pitchFamily="18" charset="0"/>
                <a:cs typeface="Times New Roman" pitchFamily="18" charset="0"/>
              </a:rPr>
              <a:t>Казахста́нский тенге́ (каз. Қазақстан теңгесі, </a:t>
            </a:r>
            <a:r>
              <a:rPr lang="en-US" sz="2800" dirty="0" err="1" smtClean="0">
                <a:latin typeface="Times New Roman" pitchFamily="18" charset="0"/>
                <a:cs typeface="Times New Roman" pitchFamily="18" charset="0"/>
              </a:rPr>
              <a:t>Qasaqstan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teńgesi</a:t>
            </a:r>
            <a:r>
              <a:rPr lang="en-US" sz="2800" dirty="0" smtClean="0">
                <a:latin typeface="Times New Roman" pitchFamily="18" charset="0"/>
                <a:cs typeface="Times New Roman" pitchFamily="18" charset="0"/>
              </a:rPr>
              <a:t>; </a:t>
            </a:r>
            <a:r>
              <a:rPr lang="vi-VN" sz="2800" dirty="0" smtClean="0">
                <a:latin typeface="Times New Roman" pitchFamily="18" charset="0"/>
                <a:cs typeface="Times New Roman" pitchFamily="18" charset="0"/>
              </a:rPr>
              <a:t>м. р., нескл.) — национальная валюта Казахстана. Введена в обращение 15 ноября 1993 года.</a:t>
            </a:r>
          </a:p>
          <a:p>
            <a:r>
              <a:rPr lang="vi-VN" sz="2800" dirty="0" smtClean="0">
                <a:latin typeface="Times New Roman" pitchFamily="18" charset="0"/>
                <a:cs typeface="Times New Roman" pitchFamily="18" charset="0"/>
              </a:rPr>
              <a:t>Столица – Нур-Султан (Астана).</a:t>
            </a:r>
          </a:p>
          <a:p>
            <a:r>
              <a:rPr lang="vi-VN" sz="2800" dirty="0" smtClean="0">
                <a:latin typeface="Times New Roman" pitchFamily="18" charset="0"/>
                <a:cs typeface="Times New Roman" pitchFamily="18" charset="0"/>
              </a:rPr>
              <a:t>Банкнота – казахтанский тенге</a:t>
            </a:r>
          </a:p>
          <a:p>
            <a:r>
              <a:rPr lang="vi-VN" sz="2800" dirty="0" smtClean="0">
                <a:latin typeface="Times New Roman" pitchFamily="18" charset="0"/>
                <a:cs typeface="Times New Roman" pitchFamily="18" charset="0"/>
              </a:rPr>
              <a:t>Монета – тиына, тенге</a:t>
            </a:r>
          </a:p>
          <a:p>
            <a:endParaRPr lang="vi-VN" dirty="0" smtClean="0"/>
          </a:p>
          <a:p>
            <a:endParaRPr lang="ru-RU" dirty="0"/>
          </a:p>
        </p:txBody>
      </p:sp>
      <p:sp>
        <p:nvSpPr>
          <p:cNvPr id="2" name="Номер слайда 1"/>
          <p:cNvSpPr>
            <a:spLocks noGrp="1"/>
          </p:cNvSpPr>
          <p:nvPr>
            <p:ph type="sldNum" sz="quarter" idx="12"/>
          </p:nvPr>
        </p:nvSpPr>
        <p:spPr/>
        <p:txBody>
          <a:bodyPr/>
          <a:lstStyle/>
          <a:p>
            <a:fld id="{6CF9F1BD-32E8-4BF8-A120-18F743DD22B0}" type="slidenum">
              <a:rPr lang="ru-RU" smtClean="0"/>
              <a:t>10</a:t>
            </a:fld>
            <a:endParaRPr lang="ru-RU"/>
          </a:p>
        </p:txBody>
      </p:sp>
    </p:spTree>
    <p:extLst>
      <p:ext uri="{BB962C8B-B14F-4D97-AF65-F5344CB8AC3E}">
        <p14:creationId xmlns:p14="http://schemas.microsoft.com/office/powerpoint/2010/main" val="5208084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1988840"/>
            <a:ext cx="2658086" cy="2658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1957387"/>
            <a:ext cx="2554287" cy="2560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p:txBody>
          <a:bodyPr/>
          <a:lstStyle/>
          <a:p>
            <a:fld id="{6CF9F1BD-32E8-4BF8-A120-18F743DD22B0}" type="slidenum">
              <a:rPr lang="ru-RU" smtClean="0"/>
              <a:t>11</a:t>
            </a:fld>
            <a:endParaRPr lang="ru-RU"/>
          </a:p>
        </p:txBody>
      </p:sp>
    </p:spTree>
    <p:extLst>
      <p:ext uri="{BB962C8B-B14F-4D97-AF65-F5344CB8AC3E}">
        <p14:creationId xmlns:p14="http://schemas.microsoft.com/office/powerpoint/2010/main" val="39000660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04664"/>
            <a:ext cx="8229600" cy="6192688"/>
          </a:xfrm>
        </p:spPr>
        <p:txBody>
          <a:bodyPr>
            <a:normAutofit fontScale="55000" lnSpcReduction="20000"/>
          </a:bodyPr>
          <a:lstStyle/>
          <a:p>
            <a:r>
              <a:rPr lang="ru-RU" sz="5100" dirty="0" smtClean="0">
                <a:latin typeface="Times New Roman" pitchFamily="18" charset="0"/>
                <a:cs typeface="Times New Roman" pitchFamily="18" charset="0"/>
              </a:rPr>
              <a:t>КАНАДА</a:t>
            </a:r>
          </a:p>
          <a:p>
            <a:r>
              <a:rPr lang="ru-RU" sz="5100" dirty="0" smtClean="0">
                <a:latin typeface="Times New Roman" pitchFamily="18" charset="0"/>
                <a:cs typeface="Times New Roman" pitchFamily="18" charset="0"/>
              </a:rPr>
              <a:t>   </a:t>
            </a:r>
          </a:p>
          <a:p>
            <a:endParaRPr lang="ru-RU" sz="5100" dirty="0" smtClean="0">
              <a:latin typeface="Times New Roman" pitchFamily="18" charset="0"/>
              <a:cs typeface="Times New Roman" pitchFamily="18" charset="0"/>
            </a:endParaRPr>
          </a:p>
          <a:p>
            <a:r>
              <a:rPr lang="ru-RU" sz="5100" dirty="0" err="1" smtClean="0">
                <a:latin typeface="Times New Roman" pitchFamily="18" charset="0"/>
                <a:cs typeface="Times New Roman" pitchFamily="18" charset="0"/>
              </a:rPr>
              <a:t>Кана́дский</a:t>
            </a:r>
            <a:r>
              <a:rPr lang="ru-RU" sz="5100" dirty="0" smtClean="0">
                <a:latin typeface="Times New Roman" pitchFamily="18" charset="0"/>
                <a:cs typeface="Times New Roman" pitchFamily="18" charset="0"/>
              </a:rPr>
              <a:t> </a:t>
            </a:r>
            <a:r>
              <a:rPr lang="ru-RU" sz="5100" dirty="0" err="1" smtClean="0">
                <a:latin typeface="Times New Roman" pitchFamily="18" charset="0"/>
                <a:cs typeface="Times New Roman" pitchFamily="18" charset="0"/>
              </a:rPr>
              <a:t>до́ллар</a:t>
            </a:r>
            <a:r>
              <a:rPr lang="ru-RU" sz="5100" dirty="0" smtClean="0">
                <a:latin typeface="Times New Roman" pitchFamily="18" charset="0"/>
                <a:cs typeface="Times New Roman" pitchFamily="18" charset="0"/>
              </a:rPr>
              <a:t>  сокращенное обозначение — $ или C$) — денежная единица Канады. Введена в 1858 году. Один канадский доллар состоит из 100 центов. В 2007 году канадский доллар занимал 7-е место среди мировых валют, наиболее активно торгуемых на валютном рынке. Значительное влияние на колебания курса канадского доллара оказывают экономика США и доллар США, в меньшей степени японская иена, китайский юань, евро.</a:t>
            </a:r>
          </a:p>
          <a:p>
            <a:r>
              <a:rPr lang="ru-RU" sz="5100" dirty="0" smtClean="0">
                <a:latin typeface="Times New Roman" pitchFamily="18" charset="0"/>
                <a:cs typeface="Times New Roman" pitchFamily="18" charset="0"/>
              </a:rPr>
              <a:t>Столица – Оттава.</a:t>
            </a:r>
          </a:p>
          <a:p>
            <a:r>
              <a:rPr lang="ru-RU" sz="5100" dirty="0" smtClean="0">
                <a:latin typeface="Times New Roman" pitchFamily="18" charset="0"/>
                <a:cs typeface="Times New Roman" pitchFamily="18" charset="0"/>
              </a:rPr>
              <a:t>Банкнота – канадский доллар</a:t>
            </a:r>
          </a:p>
          <a:p>
            <a:r>
              <a:rPr lang="ru-RU" sz="5100" dirty="0" smtClean="0">
                <a:latin typeface="Times New Roman" pitchFamily="18" charset="0"/>
                <a:cs typeface="Times New Roman" pitchFamily="18" charset="0"/>
              </a:rPr>
              <a:t>Монета – цент, доллар</a:t>
            </a:r>
          </a:p>
          <a:p>
            <a:endParaRPr lang="ru-RU" dirty="0"/>
          </a:p>
        </p:txBody>
      </p:sp>
      <p:sp>
        <p:nvSpPr>
          <p:cNvPr id="2" name="Номер слайда 1"/>
          <p:cNvSpPr>
            <a:spLocks noGrp="1"/>
          </p:cNvSpPr>
          <p:nvPr>
            <p:ph type="sldNum" sz="quarter" idx="12"/>
          </p:nvPr>
        </p:nvSpPr>
        <p:spPr/>
        <p:txBody>
          <a:bodyPr/>
          <a:lstStyle/>
          <a:p>
            <a:fld id="{6CF9F1BD-32E8-4BF8-A120-18F743DD22B0}" type="slidenum">
              <a:rPr lang="ru-RU" smtClean="0"/>
              <a:t>12</a:t>
            </a:fld>
            <a:endParaRPr lang="ru-RU"/>
          </a:p>
        </p:txBody>
      </p:sp>
    </p:spTree>
    <p:extLst>
      <p:ext uri="{BB962C8B-B14F-4D97-AF65-F5344CB8AC3E}">
        <p14:creationId xmlns:p14="http://schemas.microsoft.com/office/powerpoint/2010/main" val="6081701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1916832"/>
            <a:ext cx="2688569" cy="2450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1988840"/>
            <a:ext cx="2755900" cy="2297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p:txBody>
          <a:bodyPr/>
          <a:lstStyle/>
          <a:p>
            <a:fld id="{6CF9F1BD-32E8-4BF8-A120-18F743DD22B0}" type="slidenum">
              <a:rPr lang="ru-RU" smtClean="0"/>
              <a:t>13</a:t>
            </a:fld>
            <a:endParaRPr lang="ru-RU"/>
          </a:p>
        </p:txBody>
      </p:sp>
    </p:spTree>
    <p:extLst>
      <p:ext uri="{BB962C8B-B14F-4D97-AF65-F5344CB8AC3E}">
        <p14:creationId xmlns:p14="http://schemas.microsoft.com/office/powerpoint/2010/main" val="896891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332656"/>
            <a:ext cx="8229600" cy="5793507"/>
          </a:xfrm>
        </p:spPr>
        <p:txBody>
          <a:bodyPr>
            <a:normAutofit fontScale="70000" lnSpcReduction="20000"/>
          </a:bodyPr>
          <a:lstStyle/>
          <a:p>
            <a:r>
              <a:rPr lang="vi-VN" dirty="0" smtClean="0"/>
              <a:t> Япония</a:t>
            </a:r>
          </a:p>
          <a:p>
            <a:r>
              <a:rPr lang="vi-VN" dirty="0" smtClean="0"/>
              <a:t>Ие́на (яп. </a:t>
            </a:r>
            <a:r>
              <a:rPr lang="ja-JP" altLang="en-US" dirty="0" smtClean="0"/>
              <a:t>円 </a:t>
            </a:r>
            <a:r>
              <a:rPr lang="vi-VN" dirty="0" smtClean="0"/>
              <a:t>эн[2], от кит. </a:t>
            </a:r>
            <a:r>
              <a:rPr lang="ja-JP" altLang="en-US" dirty="0" smtClean="0"/>
              <a:t>圓 </a:t>
            </a:r>
            <a:r>
              <a:rPr lang="en-US" altLang="ja-JP" dirty="0" smtClean="0"/>
              <a:t>«</a:t>
            </a:r>
            <a:r>
              <a:rPr lang="vi-VN" dirty="0" smtClean="0"/>
              <a:t>юань») — денежная единица Японии, одна из основных резервных валют мира. Делится на 100 сен (счётная денежная единица, в 1954 году изъята из обращения). Международный код: </a:t>
            </a:r>
            <a:r>
              <a:rPr lang="en-US" dirty="0" smtClean="0"/>
              <a:t>JPY. </a:t>
            </a:r>
            <a:r>
              <a:rPr lang="vi-VN" dirty="0" smtClean="0"/>
              <a:t>Символом иены является знак ¥. В виде серебряных и золотых монет стала чеканиться в 1869—1871 годах.</a:t>
            </a:r>
          </a:p>
          <a:p>
            <a:r>
              <a:rPr lang="vi-VN" dirty="0" smtClean="0"/>
              <a:t>Денежная единица, записывается иероглифом «</a:t>
            </a:r>
            <a:r>
              <a:rPr lang="ja-JP" altLang="en-US" dirty="0" smtClean="0"/>
              <a:t>円</a:t>
            </a:r>
            <a:r>
              <a:rPr lang="en-US" altLang="ja-JP" dirty="0" smtClean="0"/>
              <a:t>», </a:t>
            </a:r>
            <a:r>
              <a:rPr lang="vi-VN" dirty="0" smtClean="0"/>
              <a:t>происходит из Китая и по-китайски называется «юанем».</a:t>
            </a:r>
          </a:p>
          <a:p>
            <a:endParaRPr lang="vi-VN" dirty="0" smtClean="0"/>
          </a:p>
          <a:p>
            <a:endParaRPr lang="vi-VN" dirty="0" smtClean="0"/>
          </a:p>
          <a:p>
            <a:endParaRPr lang="vi-VN" dirty="0" smtClean="0"/>
          </a:p>
          <a:p>
            <a:endParaRPr lang="vi-VN" dirty="0" smtClean="0"/>
          </a:p>
          <a:p>
            <a:endParaRPr lang="vi-VN" dirty="0" smtClean="0"/>
          </a:p>
          <a:p>
            <a:r>
              <a:rPr lang="vi-VN" dirty="0" smtClean="0"/>
              <a:t>Столица – Токио.</a:t>
            </a:r>
          </a:p>
          <a:p>
            <a:r>
              <a:rPr lang="vi-VN" dirty="0" smtClean="0"/>
              <a:t>Банкнота – иена</a:t>
            </a:r>
          </a:p>
          <a:p>
            <a:r>
              <a:rPr lang="vi-VN" dirty="0" smtClean="0"/>
              <a:t>Монета – иена</a:t>
            </a:r>
            <a:endParaRPr lang="ru-RU" dirty="0"/>
          </a:p>
        </p:txBody>
      </p:sp>
      <p:sp>
        <p:nvSpPr>
          <p:cNvPr id="2" name="Номер слайда 1"/>
          <p:cNvSpPr>
            <a:spLocks noGrp="1"/>
          </p:cNvSpPr>
          <p:nvPr>
            <p:ph type="sldNum" sz="quarter" idx="12"/>
          </p:nvPr>
        </p:nvSpPr>
        <p:spPr/>
        <p:txBody>
          <a:bodyPr/>
          <a:lstStyle/>
          <a:p>
            <a:fld id="{6CF9F1BD-32E8-4BF8-A120-18F743DD22B0}" type="slidenum">
              <a:rPr lang="ru-RU" smtClean="0"/>
              <a:t>14</a:t>
            </a:fld>
            <a:endParaRPr lang="ru-RU"/>
          </a:p>
        </p:txBody>
      </p:sp>
    </p:spTree>
    <p:extLst>
      <p:ext uri="{BB962C8B-B14F-4D97-AF65-F5344CB8AC3E}">
        <p14:creationId xmlns:p14="http://schemas.microsoft.com/office/powerpoint/2010/main" val="22609514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rot="16200000">
            <a:off x="611560" y="1844824"/>
            <a:ext cx="2505673" cy="230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1844824"/>
            <a:ext cx="2309813"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p:txBody>
          <a:bodyPr/>
          <a:lstStyle/>
          <a:p>
            <a:fld id="{6CF9F1BD-32E8-4BF8-A120-18F743DD22B0}" type="slidenum">
              <a:rPr lang="ru-RU" smtClean="0"/>
              <a:t>15</a:t>
            </a:fld>
            <a:endParaRPr lang="ru-RU"/>
          </a:p>
        </p:txBody>
      </p:sp>
    </p:spTree>
    <p:extLst>
      <p:ext uri="{BB962C8B-B14F-4D97-AF65-F5344CB8AC3E}">
        <p14:creationId xmlns:p14="http://schemas.microsoft.com/office/powerpoint/2010/main" val="21858379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577483"/>
          </a:xfrm>
        </p:spPr>
        <p:txBody>
          <a:bodyPr>
            <a:normAutofit/>
          </a:bodyPr>
          <a:lstStyle/>
          <a:p>
            <a:r>
              <a:rPr lang="ru-RU" dirty="0" smtClean="0"/>
              <a:t>Китай</a:t>
            </a:r>
          </a:p>
          <a:p>
            <a:r>
              <a:rPr lang="ru-RU" dirty="0" err="1" smtClean="0"/>
              <a:t>Юа́нь</a:t>
            </a:r>
            <a:r>
              <a:rPr lang="ru-RU" dirty="0" smtClean="0"/>
              <a:t> — современная денежная единица Китайской Народной Республики, в которой измеряется стоимость </a:t>
            </a:r>
            <a:r>
              <a:rPr lang="ru-RU" dirty="0" err="1" smtClean="0"/>
              <a:t>жэньминьби</a:t>
            </a:r>
            <a:r>
              <a:rPr lang="ru-RU" dirty="0" smtClean="0"/>
              <a:t>. Международное обозначение валюты в стандарте ISO 4217 — CNY.</a:t>
            </a:r>
          </a:p>
          <a:p>
            <a:r>
              <a:rPr lang="ru-RU" dirty="0" smtClean="0"/>
              <a:t>Столица – Пекин.</a:t>
            </a:r>
          </a:p>
          <a:p>
            <a:r>
              <a:rPr lang="ru-RU" dirty="0" smtClean="0"/>
              <a:t>Банкнота – </a:t>
            </a:r>
            <a:r>
              <a:rPr lang="ru-RU" dirty="0" err="1" smtClean="0"/>
              <a:t>цзяо</a:t>
            </a:r>
            <a:r>
              <a:rPr lang="ru-RU" dirty="0" smtClean="0"/>
              <a:t>, юань</a:t>
            </a:r>
          </a:p>
          <a:p>
            <a:r>
              <a:rPr lang="ru-RU" dirty="0" smtClean="0"/>
              <a:t>Монета – </a:t>
            </a:r>
            <a:r>
              <a:rPr lang="ru-RU" dirty="0" err="1" smtClean="0"/>
              <a:t>фыня</a:t>
            </a:r>
            <a:endParaRPr lang="ru-RU" dirty="0" smtClean="0"/>
          </a:p>
          <a:p>
            <a:endParaRPr lang="ru-RU" dirty="0"/>
          </a:p>
        </p:txBody>
      </p:sp>
      <p:sp>
        <p:nvSpPr>
          <p:cNvPr id="2" name="Номер слайда 1"/>
          <p:cNvSpPr>
            <a:spLocks noGrp="1"/>
          </p:cNvSpPr>
          <p:nvPr>
            <p:ph type="sldNum" sz="quarter" idx="12"/>
          </p:nvPr>
        </p:nvSpPr>
        <p:spPr/>
        <p:txBody>
          <a:bodyPr/>
          <a:lstStyle/>
          <a:p>
            <a:fld id="{6CF9F1BD-32E8-4BF8-A120-18F743DD22B0}" type="slidenum">
              <a:rPr lang="ru-RU" smtClean="0"/>
              <a:t>16</a:t>
            </a:fld>
            <a:endParaRPr lang="ru-RU"/>
          </a:p>
        </p:txBody>
      </p:sp>
    </p:spTree>
    <p:extLst>
      <p:ext uri="{BB962C8B-B14F-4D97-AF65-F5344CB8AC3E}">
        <p14:creationId xmlns:p14="http://schemas.microsoft.com/office/powerpoint/2010/main" val="15788830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99916" y="1838610"/>
            <a:ext cx="2036240" cy="1980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1916832"/>
            <a:ext cx="1512168" cy="1902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916832"/>
            <a:ext cx="2152650" cy="1902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p:txBody>
          <a:bodyPr/>
          <a:lstStyle/>
          <a:p>
            <a:fld id="{6CF9F1BD-32E8-4BF8-A120-18F743DD22B0}" type="slidenum">
              <a:rPr lang="ru-RU" smtClean="0"/>
              <a:t>17</a:t>
            </a:fld>
            <a:endParaRPr lang="ru-RU"/>
          </a:p>
        </p:txBody>
      </p:sp>
    </p:spTree>
    <p:extLst>
      <p:ext uri="{BB962C8B-B14F-4D97-AF65-F5344CB8AC3E}">
        <p14:creationId xmlns:p14="http://schemas.microsoft.com/office/powerpoint/2010/main" val="19681776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649491"/>
          </a:xfrm>
        </p:spPr>
        <p:txBody>
          <a:bodyPr>
            <a:normAutofit fontScale="62500" lnSpcReduction="20000"/>
          </a:bodyPr>
          <a:lstStyle/>
          <a:p>
            <a:r>
              <a:rPr lang="ru-RU" dirty="0" smtClean="0"/>
              <a:t> </a:t>
            </a:r>
            <a:r>
              <a:rPr lang="ru-RU" sz="4000" dirty="0" smtClean="0">
                <a:latin typeface="Times New Roman" pitchFamily="18" charset="0"/>
                <a:cs typeface="Times New Roman" pitchFamily="18" charset="0"/>
              </a:rPr>
              <a:t>РОССИЯ</a:t>
            </a:r>
          </a:p>
          <a:p>
            <a:r>
              <a:rPr lang="ru-RU" sz="4000" dirty="0" smtClean="0">
                <a:latin typeface="Times New Roman" pitchFamily="18" charset="0"/>
                <a:cs typeface="Times New Roman" pitchFamily="18" charset="0"/>
              </a:rPr>
              <a:t>Российский рубль — денежная единица Российской Федерации. На территории Российской Федерации использование других валют резидентами, с некоторыми исключениями, наказывается штрафом.</a:t>
            </a:r>
          </a:p>
          <a:p>
            <a:r>
              <a:rPr lang="ru-RU" sz="4000" dirty="0" smtClean="0">
                <a:latin typeface="Times New Roman" pitchFamily="18" charset="0"/>
                <a:cs typeface="Times New Roman" pitchFamily="18" charset="0"/>
              </a:rPr>
              <a:t>Буквенный код российского рубля в стандарте ISO 4217 — RUB, цифровой — 643; до денежной реформы 1998 года   денежной реформы 1998 года использовался код RUR (810). Этот цифровой код — 810 — продолжает использоваться для нумерации банковских счетов и в настоящее время[9]. Официальный символ — ₽ — был утверждён 11 декабря 2013 года </a:t>
            </a:r>
          </a:p>
          <a:p>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Столица – Москва.</a:t>
            </a:r>
          </a:p>
          <a:p>
            <a:r>
              <a:rPr lang="ru-RU" sz="4000" dirty="0" smtClean="0">
                <a:latin typeface="Times New Roman" pitchFamily="18" charset="0"/>
                <a:cs typeface="Times New Roman" pitchFamily="18" charset="0"/>
              </a:rPr>
              <a:t>Банкнота - рубль</a:t>
            </a:r>
          </a:p>
          <a:p>
            <a:r>
              <a:rPr lang="ru-RU" sz="4000" dirty="0" smtClean="0">
                <a:latin typeface="Times New Roman" pitchFamily="18" charset="0"/>
                <a:cs typeface="Times New Roman" pitchFamily="18" charset="0"/>
              </a:rPr>
              <a:t>Монета – номинал копейка, рубль</a:t>
            </a:r>
            <a:endParaRPr lang="ru-RU" sz="4000" dirty="0">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6CF9F1BD-32E8-4BF8-A120-18F743DD22B0}" type="slidenum">
              <a:rPr lang="ru-RU" smtClean="0"/>
              <a:t>18</a:t>
            </a:fld>
            <a:endParaRPr lang="ru-RU"/>
          </a:p>
        </p:txBody>
      </p:sp>
    </p:spTree>
    <p:extLst>
      <p:ext uri="{BB962C8B-B14F-4D97-AF65-F5344CB8AC3E}">
        <p14:creationId xmlns:p14="http://schemas.microsoft.com/office/powerpoint/2010/main" val="36312932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1988840"/>
            <a:ext cx="1676545" cy="1896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2044700"/>
            <a:ext cx="1658937"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0" y="2014860"/>
            <a:ext cx="1968500" cy="173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p:txBody>
          <a:bodyPr/>
          <a:lstStyle/>
          <a:p>
            <a:fld id="{6CF9F1BD-32E8-4BF8-A120-18F743DD22B0}" type="slidenum">
              <a:rPr lang="ru-RU" smtClean="0"/>
              <a:t>19</a:t>
            </a:fld>
            <a:endParaRPr lang="ru-RU"/>
          </a:p>
        </p:txBody>
      </p:sp>
    </p:spTree>
    <p:extLst>
      <p:ext uri="{BB962C8B-B14F-4D97-AF65-F5344CB8AC3E}">
        <p14:creationId xmlns:p14="http://schemas.microsoft.com/office/powerpoint/2010/main" val="31724514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8229600" cy="5649491"/>
          </a:xfrm>
        </p:spPr>
        <p:txBody>
          <a:bodyPr>
            <a:normAutofit fontScale="85000" lnSpcReduction="20000"/>
          </a:bodyPr>
          <a:lstStyle/>
          <a:p>
            <a:r>
              <a:rPr lang="vi-VN" sz="3300" dirty="0" smtClean="0">
                <a:latin typeface="+mj-lt"/>
              </a:rPr>
              <a:t>Великобритания</a:t>
            </a:r>
          </a:p>
          <a:p>
            <a:r>
              <a:rPr lang="vi-VN" sz="3300" dirty="0" smtClean="0">
                <a:latin typeface="+mj-lt"/>
              </a:rPr>
              <a:t>Фунт сте́рлингов, фунт, британский фунт (англ. </a:t>
            </a:r>
            <a:r>
              <a:rPr lang="en-US" sz="3300" dirty="0" smtClean="0">
                <a:latin typeface="+mj-lt"/>
              </a:rPr>
              <a:t>Pound sterling, Pound, British pound) — </a:t>
            </a:r>
            <a:r>
              <a:rPr lang="vi-VN" sz="3300" dirty="0" smtClean="0">
                <a:latin typeface="+mj-lt"/>
              </a:rPr>
              <a:t>денежная единица, являющаяся национальной валютой Соединённого Королевства Великобритании и Северной Ирландии (Великобритании).</a:t>
            </a:r>
          </a:p>
          <a:p>
            <a:r>
              <a:rPr lang="vi-VN" sz="3300" dirty="0" smtClean="0">
                <a:latin typeface="+mj-lt"/>
              </a:rPr>
              <a:t>Фунт стерлингов состоит из 100 пенсов (ед. ч. пенни). Символ — £ (от лат. </a:t>
            </a:r>
            <a:r>
              <a:rPr lang="en-US" sz="3300" dirty="0" smtClean="0">
                <a:latin typeface="+mj-lt"/>
              </a:rPr>
              <a:t>Libra — </a:t>
            </a:r>
            <a:r>
              <a:rPr lang="vi-VN" sz="3300" dirty="0" smtClean="0">
                <a:latin typeface="+mj-lt"/>
              </a:rPr>
              <a:t>либра, эквивалентная фунту). Код </a:t>
            </a:r>
            <a:r>
              <a:rPr lang="en-US" sz="3300" dirty="0" smtClean="0">
                <a:latin typeface="+mj-lt"/>
              </a:rPr>
              <a:t>ISO 4217 — GBP (</a:t>
            </a:r>
            <a:r>
              <a:rPr lang="vi-VN" sz="3300" dirty="0" smtClean="0">
                <a:latin typeface="+mj-lt"/>
              </a:rPr>
              <a:t>от англ. </a:t>
            </a:r>
            <a:r>
              <a:rPr lang="en-US" sz="3300" dirty="0" smtClean="0">
                <a:latin typeface="+mj-lt"/>
              </a:rPr>
              <a:t>Great Britain Pound). </a:t>
            </a:r>
          </a:p>
          <a:p>
            <a:endParaRPr lang="en-US" sz="3300" dirty="0" smtClean="0">
              <a:latin typeface="+mj-lt"/>
            </a:endParaRPr>
          </a:p>
          <a:p>
            <a:r>
              <a:rPr lang="vi-VN" sz="3300" dirty="0" smtClean="0">
                <a:latin typeface="+mj-lt"/>
              </a:rPr>
              <a:t>Столица – Лондон.</a:t>
            </a:r>
          </a:p>
          <a:p>
            <a:r>
              <a:rPr lang="vi-VN" sz="3300" dirty="0" smtClean="0">
                <a:latin typeface="+mj-lt"/>
              </a:rPr>
              <a:t>Банкнота - фунт</a:t>
            </a:r>
          </a:p>
          <a:p>
            <a:r>
              <a:rPr lang="vi-VN" sz="3300" dirty="0" smtClean="0">
                <a:latin typeface="+mj-lt"/>
              </a:rPr>
              <a:t>Монета – номинал пенс, фунт</a:t>
            </a:r>
          </a:p>
          <a:p>
            <a:endParaRPr lang="vi-VN" dirty="0" smtClean="0"/>
          </a:p>
          <a:p>
            <a:endParaRPr lang="ru-RU" dirty="0"/>
          </a:p>
        </p:txBody>
      </p:sp>
      <p:sp>
        <p:nvSpPr>
          <p:cNvPr id="2" name="Номер слайда 1"/>
          <p:cNvSpPr>
            <a:spLocks noGrp="1"/>
          </p:cNvSpPr>
          <p:nvPr>
            <p:ph type="sldNum" sz="quarter" idx="12"/>
          </p:nvPr>
        </p:nvSpPr>
        <p:spPr/>
        <p:txBody>
          <a:bodyPr/>
          <a:lstStyle/>
          <a:p>
            <a:fld id="{6CF9F1BD-32E8-4BF8-A120-18F743DD22B0}" type="slidenum">
              <a:rPr lang="ru-RU" smtClean="0"/>
              <a:t>20</a:t>
            </a:fld>
            <a:endParaRPr lang="ru-RU"/>
          </a:p>
        </p:txBody>
      </p:sp>
    </p:spTree>
    <p:extLst>
      <p:ext uri="{BB962C8B-B14F-4D97-AF65-F5344CB8AC3E}">
        <p14:creationId xmlns:p14="http://schemas.microsoft.com/office/powerpoint/2010/main" val="16912758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1844824"/>
            <a:ext cx="2085013" cy="2175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1916832"/>
            <a:ext cx="2139231" cy="2088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104" y="1980332"/>
            <a:ext cx="1900808" cy="1880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p:txBody>
          <a:bodyPr/>
          <a:lstStyle/>
          <a:p>
            <a:fld id="{6CF9F1BD-32E8-4BF8-A120-18F743DD22B0}" type="slidenum">
              <a:rPr lang="ru-RU" smtClean="0"/>
              <a:t>21</a:t>
            </a:fld>
            <a:endParaRPr lang="ru-RU"/>
          </a:p>
        </p:txBody>
      </p:sp>
    </p:spTree>
    <p:extLst>
      <p:ext uri="{BB962C8B-B14F-4D97-AF65-F5344CB8AC3E}">
        <p14:creationId xmlns:p14="http://schemas.microsoft.com/office/powerpoint/2010/main" val="22481818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dirty="0" smtClean="0"/>
              <a:t>Задание 2.</a:t>
            </a:r>
            <a:br>
              <a:rPr lang="ru-RU" sz="2800" dirty="0" smtClean="0"/>
            </a:br>
            <a:r>
              <a:rPr lang="ru-RU" sz="2800" dirty="0" smtClean="0"/>
              <a:t>  Мудрые мысли</a:t>
            </a:r>
            <a:br>
              <a:rPr lang="ru-RU" sz="2800" dirty="0" smtClean="0"/>
            </a:br>
            <a:endParaRPr lang="ru-RU" sz="2800" dirty="0"/>
          </a:p>
        </p:txBody>
      </p:sp>
      <p:sp>
        <p:nvSpPr>
          <p:cNvPr id="3" name="Объект 2"/>
          <p:cNvSpPr>
            <a:spLocks noGrp="1"/>
          </p:cNvSpPr>
          <p:nvPr>
            <p:ph idx="1"/>
          </p:nvPr>
        </p:nvSpPr>
        <p:spPr/>
        <p:txBody>
          <a:bodyPr>
            <a:normAutofit/>
          </a:bodyPr>
          <a:lstStyle/>
          <a:p>
            <a:endParaRPr lang="ru-RU" sz="2800" dirty="0" smtClean="0"/>
          </a:p>
          <a:p>
            <a:r>
              <a:rPr lang="ru-RU" sz="2800" dirty="0" smtClean="0"/>
              <a:t>3.16.3.18.6.14.33.12.16.17.6.11.12.1.5.16.18.16.8.6.18.21.2.13.33</a:t>
            </a:r>
          </a:p>
          <a:p>
            <a:endParaRPr lang="ru-RU" sz="2800" dirty="0" smtClean="0"/>
          </a:p>
          <a:p>
            <a:pPr marL="0" indent="0">
              <a:buNone/>
            </a:pPr>
            <a:endParaRPr lang="ru-RU" dirty="0"/>
          </a:p>
        </p:txBody>
      </p:sp>
      <p:sp>
        <p:nvSpPr>
          <p:cNvPr id="4" name="Номер слайда 3"/>
          <p:cNvSpPr>
            <a:spLocks noGrp="1"/>
          </p:cNvSpPr>
          <p:nvPr>
            <p:ph type="sldNum" sz="quarter" idx="12"/>
          </p:nvPr>
        </p:nvSpPr>
        <p:spPr/>
        <p:txBody>
          <a:bodyPr/>
          <a:lstStyle/>
          <a:p>
            <a:fld id="{6CF9F1BD-32E8-4BF8-A120-18F743DD22B0}" type="slidenum">
              <a:rPr lang="ru-RU" smtClean="0"/>
              <a:t>22</a:t>
            </a:fld>
            <a:endParaRPr lang="ru-RU"/>
          </a:p>
        </p:txBody>
      </p:sp>
    </p:spTree>
    <p:extLst>
      <p:ext uri="{BB962C8B-B14F-4D97-AF65-F5344CB8AC3E}">
        <p14:creationId xmlns:p14="http://schemas.microsoft.com/office/powerpoint/2010/main" val="20996268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ru-RU" dirty="0"/>
              <a:t>Ответ: (Вовремя копейка  дороже рубля)</a:t>
            </a:r>
          </a:p>
          <a:p>
            <a:endParaRPr lang="ru-RU" dirty="0"/>
          </a:p>
        </p:txBody>
      </p:sp>
      <p:sp>
        <p:nvSpPr>
          <p:cNvPr id="2" name="Номер слайда 1"/>
          <p:cNvSpPr>
            <a:spLocks noGrp="1"/>
          </p:cNvSpPr>
          <p:nvPr>
            <p:ph type="sldNum" sz="quarter" idx="12"/>
          </p:nvPr>
        </p:nvSpPr>
        <p:spPr/>
        <p:txBody>
          <a:bodyPr/>
          <a:lstStyle/>
          <a:p>
            <a:fld id="{6CF9F1BD-32E8-4BF8-A120-18F743DD22B0}" type="slidenum">
              <a:rPr lang="ru-RU" smtClean="0"/>
              <a:t>23</a:t>
            </a:fld>
            <a:endParaRPr lang="ru-RU"/>
          </a:p>
        </p:txBody>
      </p:sp>
    </p:spTree>
    <p:extLst>
      <p:ext uri="{BB962C8B-B14F-4D97-AF65-F5344CB8AC3E}">
        <p14:creationId xmlns:p14="http://schemas.microsoft.com/office/powerpoint/2010/main" val="6787554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latin typeface="Times New Roman" pitchFamily="18" charset="0"/>
                <a:cs typeface="Times New Roman" pitchFamily="18" charset="0"/>
              </a:rPr>
              <a:t>Задание:  3 </a:t>
            </a:r>
            <a:endParaRPr lang="ru-RU" sz="2800" b="1" dirty="0">
              <a:latin typeface="Times New Roman" pitchFamily="18" charset="0"/>
              <a:cs typeface="Times New Roman" pitchFamily="18" charset="0"/>
            </a:endParaRPr>
          </a:p>
        </p:txBody>
      </p:sp>
      <p:sp>
        <p:nvSpPr>
          <p:cNvPr id="3" name="Объект 2"/>
          <p:cNvSpPr>
            <a:spLocks noGrp="1"/>
          </p:cNvSpPr>
          <p:nvPr>
            <p:ph idx="1"/>
          </p:nvPr>
        </p:nvSpPr>
        <p:spPr/>
        <p:txBody>
          <a:bodyPr/>
          <a:lstStyle/>
          <a:p>
            <a:pPr marL="0" indent="0">
              <a:buNone/>
            </a:pPr>
            <a:r>
              <a:rPr lang="ru-RU" dirty="0" smtClean="0"/>
              <a:t>      Игра: «Угадай профессию по движениям».</a:t>
            </a: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2570" y="2358075"/>
            <a:ext cx="5472608" cy="3888432"/>
          </a:xfrm>
          <a:prstGeom prst="rect">
            <a:avLst/>
          </a:prstGeom>
        </p:spPr>
      </p:pic>
      <p:sp>
        <p:nvSpPr>
          <p:cNvPr id="5" name="Номер слайда 4"/>
          <p:cNvSpPr>
            <a:spLocks noGrp="1"/>
          </p:cNvSpPr>
          <p:nvPr>
            <p:ph type="sldNum" sz="quarter" idx="12"/>
          </p:nvPr>
        </p:nvSpPr>
        <p:spPr/>
        <p:txBody>
          <a:bodyPr/>
          <a:lstStyle/>
          <a:p>
            <a:fld id="{6CF9F1BD-32E8-4BF8-A120-18F743DD22B0}" type="slidenum">
              <a:rPr lang="ru-RU" smtClean="0"/>
              <a:t>24</a:t>
            </a:fld>
            <a:endParaRPr lang="ru-RU"/>
          </a:p>
        </p:txBody>
      </p:sp>
    </p:spTree>
    <p:extLst>
      <p:ext uri="{BB962C8B-B14F-4D97-AF65-F5344CB8AC3E}">
        <p14:creationId xmlns:p14="http://schemas.microsoft.com/office/powerpoint/2010/main" val="28774880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latin typeface="Times New Roman" pitchFamily="18" charset="0"/>
                <a:cs typeface="Times New Roman" pitchFamily="18" charset="0"/>
              </a:rPr>
              <a:t>Задание:4</a:t>
            </a:r>
            <a:endParaRPr lang="ru-RU" sz="2800" dirty="0">
              <a:latin typeface="Times New Roman" pitchFamily="18" charset="0"/>
              <a:cs typeface="Times New Roman" pitchFamily="18" charset="0"/>
            </a:endParaRPr>
          </a:p>
        </p:txBody>
      </p:sp>
      <p:sp>
        <p:nvSpPr>
          <p:cNvPr id="3" name="Объект 2"/>
          <p:cNvSpPr>
            <a:spLocks noGrp="1"/>
          </p:cNvSpPr>
          <p:nvPr>
            <p:ph idx="1"/>
          </p:nvPr>
        </p:nvSpPr>
        <p:spPr/>
        <p:txBody>
          <a:bodyPr/>
          <a:lstStyle/>
          <a:p>
            <a:pPr marL="0" indent="0" algn="ctr">
              <a:buNone/>
            </a:pPr>
            <a:endParaRPr lang="ru-RU" dirty="0" smtClean="0"/>
          </a:p>
          <a:p>
            <a:pPr algn="ct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688" y="1700808"/>
            <a:ext cx="5760640" cy="4896544"/>
          </a:xfrm>
          <a:prstGeom prst="rect">
            <a:avLst/>
          </a:prstGeom>
        </p:spPr>
      </p:pic>
      <p:sp>
        <p:nvSpPr>
          <p:cNvPr id="5" name="Номер слайда 4"/>
          <p:cNvSpPr>
            <a:spLocks noGrp="1"/>
          </p:cNvSpPr>
          <p:nvPr>
            <p:ph type="sldNum" sz="quarter" idx="12"/>
          </p:nvPr>
        </p:nvSpPr>
        <p:spPr/>
        <p:txBody>
          <a:bodyPr/>
          <a:lstStyle/>
          <a:p>
            <a:fld id="{6CF9F1BD-32E8-4BF8-A120-18F743DD22B0}" type="slidenum">
              <a:rPr lang="ru-RU" smtClean="0"/>
              <a:t>25</a:t>
            </a:fld>
            <a:endParaRPr lang="ru-RU"/>
          </a:p>
        </p:txBody>
      </p:sp>
    </p:spTree>
    <p:extLst>
      <p:ext uri="{BB962C8B-B14F-4D97-AF65-F5344CB8AC3E}">
        <p14:creationId xmlns:p14="http://schemas.microsoft.com/office/powerpoint/2010/main" val="4693621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latin typeface="Times New Roman" pitchFamily="18" charset="0"/>
                <a:cs typeface="Times New Roman" pitchFamily="18" charset="0"/>
              </a:rPr>
              <a:t>Задание :6</a:t>
            </a:r>
            <a:endParaRPr lang="ru-RU" sz="2800" dirty="0">
              <a:latin typeface="Times New Roman" pitchFamily="18" charset="0"/>
              <a:cs typeface="Times New Roman" pitchFamily="18" charset="0"/>
            </a:endParaRPr>
          </a:p>
        </p:txBody>
      </p:sp>
      <p:sp>
        <p:nvSpPr>
          <p:cNvPr id="3" name="Объект 2"/>
          <p:cNvSpPr>
            <a:spLocks noGrp="1"/>
          </p:cNvSpPr>
          <p:nvPr>
            <p:ph idx="1"/>
          </p:nvPr>
        </p:nvSpPr>
        <p:spPr>
          <a:xfrm>
            <a:off x="457200" y="1600201"/>
            <a:ext cx="8229600" cy="1684784"/>
          </a:xfrm>
        </p:spPr>
        <p:txBody>
          <a:bodyPr/>
          <a:lstStyle/>
          <a:p>
            <a:pPr marL="0" indent="0">
              <a:buNone/>
            </a:pPr>
            <a:r>
              <a:rPr lang="ru-RU" dirty="0" smtClean="0"/>
              <a:t>        Творческая игра «Сделай рекламу»</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7786" y="2636912"/>
            <a:ext cx="5852160" cy="3889248"/>
          </a:xfrm>
          <a:prstGeom prst="rect">
            <a:avLst/>
          </a:prstGeom>
        </p:spPr>
      </p:pic>
      <p:sp>
        <p:nvSpPr>
          <p:cNvPr id="5" name="Номер слайда 4"/>
          <p:cNvSpPr>
            <a:spLocks noGrp="1"/>
          </p:cNvSpPr>
          <p:nvPr>
            <p:ph type="sldNum" sz="quarter" idx="12"/>
          </p:nvPr>
        </p:nvSpPr>
        <p:spPr/>
        <p:txBody>
          <a:bodyPr/>
          <a:lstStyle/>
          <a:p>
            <a:fld id="{6CF9F1BD-32E8-4BF8-A120-18F743DD22B0}" type="slidenum">
              <a:rPr lang="ru-RU" smtClean="0"/>
              <a:t>26</a:t>
            </a:fld>
            <a:endParaRPr lang="ru-RU"/>
          </a:p>
        </p:txBody>
      </p:sp>
    </p:spTree>
    <p:extLst>
      <p:ext uri="{BB962C8B-B14F-4D97-AF65-F5344CB8AC3E}">
        <p14:creationId xmlns:p14="http://schemas.microsoft.com/office/powerpoint/2010/main" val="23997369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Задание: 5</a:t>
            </a:r>
            <a:endParaRPr lang="ru-RU" dirty="0"/>
          </a:p>
        </p:txBody>
      </p:sp>
      <p:sp>
        <p:nvSpPr>
          <p:cNvPr id="3" name="Объект 2"/>
          <p:cNvSpPr>
            <a:spLocks noGrp="1"/>
          </p:cNvSpPr>
          <p:nvPr>
            <p:ph idx="1"/>
          </p:nvPr>
        </p:nvSpPr>
        <p:spPr/>
        <p:txBody>
          <a:bodyPr/>
          <a:lstStyle/>
          <a:p>
            <a:pPr marL="0" indent="0">
              <a:buNone/>
            </a:pPr>
            <a:r>
              <a:rPr lang="ru-RU" dirty="0" smtClean="0"/>
              <a:t>                               Вопрос-ответ</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2924944"/>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Номер слайда 3"/>
          <p:cNvSpPr>
            <a:spLocks noGrp="1"/>
          </p:cNvSpPr>
          <p:nvPr>
            <p:ph type="sldNum" sz="quarter" idx="12"/>
          </p:nvPr>
        </p:nvSpPr>
        <p:spPr/>
        <p:txBody>
          <a:bodyPr/>
          <a:lstStyle/>
          <a:p>
            <a:fld id="{6CF9F1BD-32E8-4BF8-A120-18F743DD22B0}" type="slidenum">
              <a:rPr lang="ru-RU" smtClean="0"/>
              <a:t>27</a:t>
            </a:fld>
            <a:endParaRPr lang="ru-RU"/>
          </a:p>
        </p:txBody>
      </p:sp>
    </p:spTree>
    <p:extLst>
      <p:ext uri="{BB962C8B-B14F-4D97-AF65-F5344CB8AC3E}">
        <p14:creationId xmlns:p14="http://schemas.microsoft.com/office/powerpoint/2010/main" val="13688861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32656"/>
            <a:ext cx="8568952" cy="626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Номер слайда 1"/>
          <p:cNvSpPr>
            <a:spLocks noGrp="1"/>
          </p:cNvSpPr>
          <p:nvPr>
            <p:ph type="sldNum" sz="quarter" idx="12"/>
          </p:nvPr>
        </p:nvSpPr>
        <p:spPr/>
        <p:txBody>
          <a:bodyPr/>
          <a:lstStyle/>
          <a:p>
            <a:fld id="{6CF9F1BD-32E8-4BF8-A120-18F743DD22B0}" type="slidenum">
              <a:rPr lang="ru-RU" smtClean="0"/>
              <a:t>28</a:t>
            </a:fld>
            <a:endParaRPr lang="ru-RU"/>
          </a:p>
        </p:txBody>
      </p:sp>
    </p:spTree>
    <p:extLst>
      <p:ext uri="{BB962C8B-B14F-4D97-AF65-F5344CB8AC3E}">
        <p14:creationId xmlns:p14="http://schemas.microsoft.com/office/powerpoint/2010/main" val="14139453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Номер слайда 1"/>
          <p:cNvSpPr>
            <a:spLocks noGrp="1"/>
          </p:cNvSpPr>
          <p:nvPr>
            <p:ph type="sldNum" sz="quarter" idx="12"/>
          </p:nvPr>
        </p:nvSpPr>
        <p:spPr/>
        <p:txBody>
          <a:bodyPr/>
          <a:lstStyle/>
          <a:p>
            <a:fld id="{6CF9F1BD-32E8-4BF8-A120-18F743DD22B0}" type="slidenum">
              <a:rPr lang="ru-RU" smtClean="0"/>
              <a:t>29</a:t>
            </a:fld>
            <a:endParaRPr lang="ru-RU"/>
          </a:p>
        </p:txBody>
      </p:sp>
    </p:spTree>
    <p:extLst>
      <p:ext uri="{BB962C8B-B14F-4D97-AF65-F5344CB8AC3E}">
        <p14:creationId xmlns:p14="http://schemas.microsoft.com/office/powerpoint/2010/main" val="18823613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9144000" cy="684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Номер слайда 1"/>
          <p:cNvSpPr>
            <a:spLocks noGrp="1"/>
          </p:cNvSpPr>
          <p:nvPr>
            <p:ph type="sldNum" sz="quarter" idx="12"/>
          </p:nvPr>
        </p:nvSpPr>
        <p:spPr/>
        <p:txBody>
          <a:bodyPr/>
          <a:lstStyle/>
          <a:p>
            <a:fld id="{6CF9F1BD-32E8-4BF8-A120-18F743DD22B0}" type="slidenum">
              <a:rPr lang="ru-RU" smtClean="0"/>
              <a:t>30</a:t>
            </a:fld>
            <a:endParaRPr lang="ru-RU"/>
          </a:p>
        </p:txBody>
      </p:sp>
    </p:spTree>
    <p:extLst>
      <p:ext uri="{BB962C8B-B14F-4D97-AF65-F5344CB8AC3E}">
        <p14:creationId xmlns:p14="http://schemas.microsoft.com/office/powerpoint/2010/main" val="7734831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Номер слайда 1"/>
          <p:cNvSpPr>
            <a:spLocks noGrp="1"/>
          </p:cNvSpPr>
          <p:nvPr>
            <p:ph type="sldNum" sz="quarter" idx="12"/>
          </p:nvPr>
        </p:nvSpPr>
        <p:spPr/>
        <p:txBody>
          <a:bodyPr/>
          <a:lstStyle/>
          <a:p>
            <a:fld id="{6CF9F1BD-32E8-4BF8-A120-18F743DD22B0}" type="slidenum">
              <a:rPr lang="ru-RU" smtClean="0"/>
              <a:t>31</a:t>
            </a:fld>
            <a:endParaRPr lang="ru-RU"/>
          </a:p>
        </p:txBody>
      </p:sp>
    </p:spTree>
    <p:extLst>
      <p:ext uri="{BB962C8B-B14F-4D97-AF65-F5344CB8AC3E}">
        <p14:creationId xmlns:p14="http://schemas.microsoft.com/office/powerpoint/2010/main" val="15277160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Ответы:</a:t>
            </a:r>
            <a:endParaRPr lang="ru-RU" dirty="0"/>
          </a:p>
        </p:txBody>
      </p:sp>
      <p:sp>
        <p:nvSpPr>
          <p:cNvPr id="3" name="Объект 2"/>
          <p:cNvSpPr>
            <a:spLocks noGrp="1"/>
          </p:cNvSpPr>
          <p:nvPr>
            <p:ph idx="1"/>
          </p:nvPr>
        </p:nvSpPr>
        <p:spPr/>
        <p:txBody>
          <a:bodyPr/>
          <a:lstStyle/>
          <a:p>
            <a:r>
              <a:rPr lang="ru-RU" dirty="0" smtClean="0"/>
              <a:t>2.В</a:t>
            </a:r>
          </a:p>
          <a:p>
            <a:r>
              <a:rPr lang="ru-RU" dirty="0" smtClean="0"/>
              <a:t>3.Б</a:t>
            </a:r>
          </a:p>
          <a:p>
            <a:r>
              <a:rPr lang="ru-RU" dirty="0" smtClean="0"/>
              <a:t>4.А</a:t>
            </a:r>
          </a:p>
          <a:p>
            <a:r>
              <a:rPr lang="ru-RU" dirty="0" smtClean="0"/>
              <a:t>5.В</a:t>
            </a:r>
          </a:p>
          <a:p>
            <a:endParaRPr lang="ru-RU" dirty="0"/>
          </a:p>
        </p:txBody>
      </p:sp>
      <p:sp>
        <p:nvSpPr>
          <p:cNvPr id="4" name="Номер слайда 3"/>
          <p:cNvSpPr>
            <a:spLocks noGrp="1"/>
          </p:cNvSpPr>
          <p:nvPr>
            <p:ph type="sldNum" sz="quarter" idx="12"/>
          </p:nvPr>
        </p:nvSpPr>
        <p:spPr/>
        <p:txBody>
          <a:bodyPr/>
          <a:lstStyle/>
          <a:p>
            <a:fld id="{6CF9F1BD-32E8-4BF8-A120-18F743DD22B0}" type="slidenum">
              <a:rPr lang="ru-RU" smtClean="0"/>
              <a:t>32</a:t>
            </a:fld>
            <a:endParaRPr lang="ru-RU"/>
          </a:p>
        </p:txBody>
      </p:sp>
    </p:spTree>
    <p:extLst>
      <p:ext uri="{BB962C8B-B14F-4D97-AF65-F5344CB8AC3E}">
        <p14:creationId xmlns:p14="http://schemas.microsoft.com/office/powerpoint/2010/main" val="1947337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Объект 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521" y="188640"/>
            <a:ext cx="8712968" cy="6480720"/>
          </a:xfrm>
        </p:spPr>
      </p:pic>
      <p:sp>
        <p:nvSpPr>
          <p:cNvPr id="3" name="Номер слайда 2"/>
          <p:cNvSpPr>
            <a:spLocks noGrp="1"/>
          </p:cNvSpPr>
          <p:nvPr>
            <p:ph type="sldNum" sz="quarter" idx="12"/>
          </p:nvPr>
        </p:nvSpPr>
        <p:spPr/>
        <p:txBody>
          <a:bodyPr/>
          <a:lstStyle/>
          <a:p>
            <a:fld id="{6CF9F1BD-32E8-4BF8-A120-18F743DD22B0}" type="slidenum">
              <a:rPr lang="ru-RU" smtClean="0"/>
              <a:t>33</a:t>
            </a:fld>
            <a:endParaRPr lang="ru-RU"/>
          </a:p>
        </p:txBody>
      </p:sp>
    </p:spTree>
    <p:extLst>
      <p:ext uri="{BB962C8B-B14F-4D97-AF65-F5344CB8AC3E}">
        <p14:creationId xmlns:p14="http://schemas.microsoft.com/office/powerpoint/2010/main" val="1337584342"/>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TotalTime>
  <Words>979</Words>
  <Application>Microsoft Office PowerPoint</Application>
  <PresentationFormat>Экран (4:3)</PresentationFormat>
  <Paragraphs>134</Paragraphs>
  <Slides>33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33</vt:i4>
      </vt:variant>
    </vt:vector>
  </HeadingPairs>
  <TitlesOfParts>
    <vt:vector size="34" baseType="lpstr">
      <vt:lpstr>Тема Office</vt:lpstr>
      <vt:lpstr>Презентация PowerPoint</vt:lpstr>
      <vt:lpstr>Презентация PowerPoint</vt:lpstr>
      <vt:lpstr>Презентация PowerPoint</vt:lpstr>
      <vt:lpstr>Задание 1         Назовите валюту разных стран.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Задание 2.   Мудрые мысли </vt:lpstr>
      <vt:lpstr>Презентация PowerPoint</vt:lpstr>
      <vt:lpstr>Задание:  3 </vt:lpstr>
      <vt:lpstr>Задание:4</vt:lpstr>
      <vt:lpstr>Задание :6</vt:lpstr>
      <vt:lpstr> Задание: 5</vt:lpstr>
      <vt:lpstr>Презентация PowerPoint</vt:lpstr>
      <vt:lpstr>Презентация PowerPoint</vt:lpstr>
      <vt:lpstr>Презентация PowerPoint</vt:lpstr>
      <vt:lpstr>Презентация PowerPoint</vt:lpstr>
      <vt:lpstr>Ответы:</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1</dc:creator>
  <cp:lastModifiedBy>1</cp:lastModifiedBy>
  <cp:revision>13</cp:revision>
  <dcterms:created xsi:type="dcterms:W3CDTF">2021-02-16T14:59:31Z</dcterms:created>
  <dcterms:modified xsi:type="dcterms:W3CDTF">2021-02-17T15:07:43Z</dcterms:modified>
</cp:coreProperties>
</file>