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sldIdLst>
    <p:sldId id="256" r:id="rId2"/>
    <p:sldId id="257" r:id="rId3"/>
    <p:sldId id="352" r:id="rId4"/>
    <p:sldId id="324" r:id="rId5"/>
    <p:sldId id="325" r:id="rId6"/>
    <p:sldId id="326" r:id="rId7"/>
    <p:sldId id="327" r:id="rId8"/>
    <p:sldId id="328" r:id="rId9"/>
    <p:sldId id="329" r:id="rId10"/>
    <p:sldId id="330" r:id="rId11"/>
    <p:sldId id="331" r:id="rId12"/>
    <p:sldId id="332" r:id="rId13"/>
    <p:sldId id="334" r:id="rId14"/>
    <p:sldId id="335" r:id="rId15"/>
    <p:sldId id="340" r:id="rId16"/>
    <p:sldId id="333" r:id="rId17"/>
    <p:sldId id="339" r:id="rId18"/>
    <p:sldId id="337" r:id="rId19"/>
    <p:sldId id="338" r:id="rId20"/>
    <p:sldId id="336" r:id="rId21"/>
    <p:sldId id="342" r:id="rId22"/>
    <p:sldId id="343" r:id="rId23"/>
    <p:sldId id="344" r:id="rId24"/>
    <p:sldId id="345" r:id="rId25"/>
    <p:sldId id="346" r:id="rId26"/>
    <p:sldId id="347" r:id="rId27"/>
    <p:sldId id="341" r:id="rId28"/>
    <p:sldId id="265" r:id="rId29"/>
    <p:sldId id="266" r:id="rId30"/>
    <p:sldId id="267" r:id="rId31"/>
    <p:sldId id="268" r:id="rId32"/>
    <p:sldId id="269" r:id="rId33"/>
    <p:sldId id="270" r:id="rId34"/>
    <p:sldId id="271" r:id="rId35"/>
    <p:sldId id="273" r:id="rId36"/>
    <p:sldId id="272" r:id="rId37"/>
    <p:sldId id="274" r:id="rId38"/>
    <p:sldId id="348" r:id="rId39"/>
    <p:sldId id="351" r:id="rId40"/>
    <p:sldId id="349" r:id="rId41"/>
    <p:sldId id="350" r:id="rId42"/>
    <p:sldId id="275" r:id="rId43"/>
    <p:sldId id="279" r:id="rId44"/>
    <p:sldId id="276" r:id="rId45"/>
    <p:sldId id="278" r:id="rId46"/>
    <p:sldId id="277" r:id="rId47"/>
    <p:sldId id="280" r:id="rId48"/>
    <p:sldId id="281" r:id="rId49"/>
    <p:sldId id="282" r:id="rId50"/>
    <p:sldId id="283" r:id="rId51"/>
    <p:sldId id="284" r:id="rId52"/>
    <p:sldId id="286" r:id="rId53"/>
    <p:sldId id="289" r:id="rId54"/>
    <p:sldId id="290" r:id="rId55"/>
    <p:sldId id="285" r:id="rId56"/>
    <p:sldId id="287" r:id="rId57"/>
    <p:sldId id="288" r:id="rId58"/>
    <p:sldId id="262" r:id="rId59"/>
    <p:sldId id="260" r:id="rId60"/>
    <p:sldId id="291" r:id="rId61"/>
    <p:sldId id="319" r:id="rId62"/>
    <p:sldId id="320" r:id="rId63"/>
    <p:sldId id="321" r:id="rId64"/>
    <p:sldId id="322" r:id="rId65"/>
    <p:sldId id="323" r:id="rId66"/>
    <p:sldId id="293" r:id="rId67"/>
    <p:sldId id="292" r:id="rId68"/>
    <p:sldId id="294" r:id="rId69"/>
    <p:sldId id="306" r:id="rId70"/>
    <p:sldId id="304" r:id="rId71"/>
    <p:sldId id="295" r:id="rId72"/>
    <p:sldId id="305" r:id="rId73"/>
    <p:sldId id="296" r:id="rId74"/>
    <p:sldId id="297" r:id="rId75"/>
    <p:sldId id="303" r:id="rId76"/>
    <p:sldId id="298" r:id="rId77"/>
    <p:sldId id="302" r:id="rId78"/>
    <p:sldId id="307" r:id="rId79"/>
    <p:sldId id="299" r:id="rId80"/>
    <p:sldId id="308" r:id="rId81"/>
    <p:sldId id="309" r:id="rId82"/>
    <p:sldId id="300" r:id="rId83"/>
    <p:sldId id="301" r:id="rId84"/>
    <p:sldId id="310" r:id="rId85"/>
    <p:sldId id="311" r:id="rId86"/>
    <p:sldId id="313" r:id="rId87"/>
    <p:sldId id="312" r:id="rId88"/>
    <p:sldId id="314" r:id="rId89"/>
    <p:sldId id="315" r:id="rId90"/>
    <p:sldId id="316" r:id="rId91"/>
    <p:sldId id="317" r:id="rId92"/>
    <p:sldId id="354" r:id="rId93"/>
    <p:sldId id="353" r:id="rId94"/>
    <p:sldId id="355" r:id="rId95"/>
    <p:sldId id="356" r:id="rId96"/>
    <p:sldId id="263" r:id="rId97"/>
    <p:sldId id="264" r:id="rId98"/>
    <p:sldId id="261" r:id="rId9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8" d="100"/>
          <a:sy n="68" d="100"/>
        </p:scale>
        <p:origin x="-2040" y="-83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354E59-392A-4202-885A-784EA3D1FB30}" type="datetimeFigureOut">
              <a:rPr lang="ru-RU" smtClean="0"/>
              <a:pPr/>
              <a:t>14.03.2020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14EEB3-C99A-4C95-A2BC-34C2E8A95B83}" type="slidenum">
              <a:rPr lang="ru-RU" smtClean="0"/>
              <a:pPr/>
              <a:t>‹#›</a:t>
            </a:fld>
            <a:endParaRPr lang="ru-RU"/>
          </a:p>
        </p:txBody>
      </p:sp>
    </p:spTree>
    <p:extLst>
      <p:ext uri="{BB962C8B-B14F-4D97-AF65-F5344CB8AC3E}">
        <p14:creationId xmlns:p14="http://schemas.microsoft.com/office/powerpoint/2010/main" xmlns="" val="2367089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814EEB3-C99A-4C95-A2BC-34C2E8A95B83}" type="slidenum">
              <a:rPr lang="ru-RU" smtClean="0"/>
              <a:pPr/>
              <a:t>57</a:t>
            </a:fld>
            <a:endParaRPr lang="ru-RU"/>
          </a:p>
        </p:txBody>
      </p:sp>
    </p:spTree>
    <p:extLst>
      <p:ext uri="{BB962C8B-B14F-4D97-AF65-F5344CB8AC3E}">
        <p14:creationId xmlns:p14="http://schemas.microsoft.com/office/powerpoint/2010/main" xmlns="" val="3699434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14.03.2020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14.03.2020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132079"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4566038" y="116632"/>
            <a:ext cx="4550796" cy="3168352"/>
          </a:xfrm>
        </p:spPr>
        <p:txBody>
          <a:bodyPr>
            <a:normAutofit/>
          </a:bodyPr>
          <a:lstStyle/>
          <a:p>
            <a:r>
              <a:rPr lang="ru-RU" sz="4800" b="1" dirty="0" smtClean="0">
                <a:latin typeface="Mistral" pitchFamily="66" charset="0"/>
              </a:rPr>
              <a:t>Стили и направления </a:t>
            </a:r>
            <a:br>
              <a:rPr lang="ru-RU" sz="4800" b="1" dirty="0" smtClean="0">
                <a:latin typeface="Mistral" pitchFamily="66" charset="0"/>
              </a:rPr>
            </a:br>
            <a:r>
              <a:rPr lang="ru-RU" sz="4800" b="1" dirty="0" smtClean="0">
                <a:latin typeface="Mistral" pitchFamily="66" charset="0"/>
              </a:rPr>
              <a:t>в искусстве</a:t>
            </a:r>
            <a:r>
              <a:rPr lang="en-US" sz="4800" b="1" dirty="0" smtClean="0">
                <a:latin typeface="Mistral" pitchFamily="66" charset="0"/>
              </a:rPr>
              <a:t>  </a:t>
            </a:r>
            <a:r>
              <a:rPr lang="ru-RU" sz="4800" b="1" dirty="0" smtClean="0">
                <a:latin typeface="Mistral" pitchFamily="66" charset="0"/>
              </a:rPr>
              <a:t/>
            </a:r>
            <a:br>
              <a:rPr lang="ru-RU" sz="4800" b="1" dirty="0" smtClean="0">
                <a:latin typeface="Mistral" pitchFamily="66" charset="0"/>
              </a:rPr>
            </a:br>
            <a:r>
              <a:rPr lang="ru-RU" sz="4800" b="1" dirty="0" smtClean="0">
                <a:latin typeface="Mistral" pitchFamily="66" charset="0"/>
              </a:rPr>
              <a:t>конца </a:t>
            </a:r>
            <a:r>
              <a:rPr lang="en-US" sz="4800" b="1" dirty="0" smtClean="0">
                <a:latin typeface="Mistral" pitchFamily="66" charset="0"/>
              </a:rPr>
              <a:t>XIX</a:t>
            </a:r>
            <a:r>
              <a:rPr lang="ru-RU" sz="4800" b="1" dirty="0" smtClean="0">
                <a:latin typeface="Mistral" pitchFamily="66" charset="0"/>
              </a:rPr>
              <a:t>  - </a:t>
            </a:r>
            <a:r>
              <a:rPr lang="en-US" sz="4800" b="1" dirty="0" smtClean="0">
                <a:latin typeface="Mistral" pitchFamily="66" charset="0"/>
              </a:rPr>
              <a:t>XX</a:t>
            </a:r>
            <a:r>
              <a:rPr lang="ru-RU" sz="4800" b="1" dirty="0" smtClean="0">
                <a:latin typeface="Mistral" pitchFamily="66" charset="0"/>
              </a:rPr>
              <a:t> веков</a:t>
            </a:r>
            <a:endParaRPr lang="ru-RU" sz="4800" b="1" dirty="0">
              <a:latin typeface="Mistral" pitchFamily="66" charset="0"/>
            </a:endParaRPr>
          </a:p>
        </p:txBody>
      </p:sp>
      <p:sp>
        <p:nvSpPr>
          <p:cNvPr id="3" name="Подзаголовок 2"/>
          <p:cNvSpPr>
            <a:spLocks noGrp="1"/>
          </p:cNvSpPr>
          <p:nvPr>
            <p:ph type="subTitle" idx="1"/>
          </p:nvPr>
        </p:nvSpPr>
        <p:spPr>
          <a:xfrm>
            <a:off x="1475656" y="6237312"/>
            <a:ext cx="6400800" cy="553616"/>
          </a:xfrm>
        </p:spPr>
        <p:txBody>
          <a:bodyPr>
            <a:normAutofit lnSpcReduction="10000"/>
          </a:bodyPr>
          <a:lstStyle/>
          <a:p>
            <a:r>
              <a:rPr lang="ru-RU" b="1" dirty="0" smtClean="0">
                <a:solidFill>
                  <a:schemeClr val="tx1">
                    <a:lumMod val="95000"/>
                    <a:lumOff val="5000"/>
                  </a:schemeClr>
                </a:solidFill>
              </a:rPr>
              <a:t>11 класс</a:t>
            </a:r>
            <a:endParaRPr lang="ru-RU" b="1" dirty="0">
              <a:solidFill>
                <a:schemeClr val="tx1">
                  <a:lumMod val="95000"/>
                  <a:lumOff val="5000"/>
                </a:schemeClr>
              </a:solidFill>
            </a:endParaRPr>
          </a:p>
        </p:txBody>
      </p:sp>
    </p:spTree>
    <p:extLst>
      <p:ext uri="{BB962C8B-B14F-4D97-AF65-F5344CB8AC3E}">
        <p14:creationId xmlns:p14="http://schemas.microsoft.com/office/powerpoint/2010/main" xmlns="" val="4612356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976"/>
            <a:ext cx="9132507" cy="68520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Объект 2"/>
          <p:cNvSpPr>
            <a:spLocks noGrp="1"/>
          </p:cNvSpPr>
          <p:nvPr>
            <p:ph idx="1"/>
          </p:nvPr>
        </p:nvSpPr>
        <p:spPr>
          <a:xfrm>
            <a:off x="1985381" y="548680"/>
            <a:ext cx="7128792" cy="3960440"/>
          </a:xfrm>
        </p:spPr>
        <p:style>
          <a:lnRef idx="0">
            <a:schemeClr val="accent6"/>
          </a:lnRef>
          <a:fillRef idx="3">
            <a:schemeClr val="accent6"/>
          </a:fillRef>
          <a:effectRef idx="3">
            <a:schemeClr val="accent6"/>
          </a:effectRef>
          <a:fontRef idx="minor">
            <a:schemeClr val="lt1"/>
          </a:fontRef>
        </p:style>
        <p:txBody>
          <a:bodyPr>
            <a:normAutofit lnSpcReduction="10000"/>
          </a:bodyPr>
          <a:lstStyle/>
          <a:p>
            <a:pPr marL="0" indent="0" algn="r">
              <a:buNone/>
            </a:pPr>
            <a:r>
              <a:rPr lang="ru-RU" b="1" dirty="0"/>
              <a:t/>
            </a:r>
            <a:br>
              <a:rPr lang="ru-RU" b="1" dirty="0"/>
            </a:br>
            <a:r>
              <a:rPr lang="ru-RU" b="1" dirty="0"/>
              <a:t>ИСКУССТВО - САМЫЙ ПРЕКРАСНЫЙ, САМЫЙ СТРОГИЙ, САМЫЙ РАДОСТНЫЙ И БЛАГОЙ СИМВОЛ ИЗВЕЧНОГО, НЕ ПОДВЛАСТНОГО РАССУДКУ СТРЕМЛЕНИЯ ЧЕЛОВЕКА К ДОБРУ, К ИСТИНЕ И СОВЕРШЕНСТВУ</a:t>
            </a:r>
            <a:r>
              <a:rPr lang="ru-RU" b="1" dirty="0" smtClean="0"/>
              <a:t>.</a:t>
            </a:r>
          </a:p>
          <a:p>
            <a:pPr marL="0" indent="0" algn="r">
              <a:buNone/>
            </a:pPr>
            <a:r>
              <a:rPr lang="ru-RU" dirty="0" smtClean="0"/>
              <a:t> </a:t>
            </a:r>
            <a:r>
              <a:rPr lang="ru-RU" i="1" dirty="0" err="1"/>
              <a:t>Т.Манн</a:t>
            </a:r>
            <a:r>
              <a:rPr lang="ru-RU" i="1" dirty="0"/>
              <a:t> </a:t>
            </a:r>
          </a:p>
        </p:txBody>
      </p:sp>
    </p:spTree>
    <p:extLst>
      <p:ext uri="{BB962C8B-B14F-4D97-AF65-F5344CB8AC3E}">
        <p14:creationId xmlns:p14="http://schemas.microsoft.com/office/powerpoint/2010/main" xmlns="" val="1915015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132079"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1285860"/>
            <a:ext cx="8229600" cy="4840303"/>
          </a:xfrm>
          <a:solidFill>
            <a:srgbClr val="FFFF00"/>
          </a:solidFill>
        </p:spPr>
        <p:txBody>
          <a:bodyPr>
            <a:normAutofit fontScale="92500" lnSpcReduction="10000"/>
          </a:bodyPr>
          <a:lstStyle/>
          <a:p>
            <a:r>
              <a:rPr lang="ru-RU" dirty="0" smtClean="0">
                <a:latin typeface="Comic Sans MS" pitchFamily="66" charset="0"/>
              </a:rPr>
              <a:t>Нет больше единой школы. Существует только несколько групп, да и те постоянно раскалываются. Всё это напоминает мне геометрические фигуры в калейдоскопе, которые мгновенно раскалываются, для того, чтобы соединиться вновь, которые то сливаются, то вращаются в пределах одного и того же круга — </a:t>
            </a:r>
            <a:r>
              <a:rPr lang="ru-RU" dirty="0" err="1" smtClean="0">
                <a:latin typeface="Comic Sans MS" pitchFamily="66" charset="0"/>
              </a:rPr>
              <a:t>круга</a:t>
            </a:r>
            <a:r>
              <a:rPr lang="ru-RU" dirty="0" smtClean="0">
                <a:latin typeface="Comic Sans MS" pitchFamily="66" charset="0"/>
              </a:rPr>
              <a:t> нового искусства. </a:t>
            </a:r>
            <a:endParaRPr lang="ru-RU" dirty="0" smtClean="0">
              <a:latin typeface="Comic Sans MS" pitchFamily="66" charset="0"/>
            </a:endParaRPr>
          </a:p>
          <a:p>
            <a:pPr>
              <a:buNone/>
            </a:pPr>
            <a:r>
              <a:rPr lang="ru-RU" b="1" dirty="0" smtClean="0">
                <a:latin typeface="Comic Sans MS" pitchFamily="66" charset="0"/>
              </a:rPr>
              <a:t> </a:t>
            </a:r>
            <a:r>
              <a:rPr lang="ru-RU" b="1" dirty="0" smtClean="0">
                <a:latin typeface="Comic Sans MS" pitchFamily="66" charset="0"/>
              </a:rPr>
              <a:t>                              </a:t>
            </a:r>
            <a:r>
              <a:rPr lang="ru-RU" b="1" dirty="0" smtClean="0"/>
              <a:t>Эмиль </a:t>
            </a:r>
            <a:r>
              <a:rPr lang="ru-RU" b="1" dirty="0" smtClean="0"/>
              <a:t>Верхарн</a:t>
            </a:r>
            <a:endParaRPr lang="ru-RU" dirty="0"/>
          </a:p>
        </p:txBody>
      </p:sp>
      <p:sp>
        <p:nvSpPr>
          <p:cNvPr id="1026" name="AutoShape 2" descr="https://img1.goodfon.ru/original/1920x1080/8/ae/abstrakciya-kraski-kist-108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https://img1.goodfon.ru/original/1920x1080/8/ae/abstrakciya-kraski-kist-108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0" name="AutoShape 6" descr="https://img1.goodfon.ru/original/1920x1080/8/ae/abstrakciya-kraski-kist-108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https://img2.goodfon.ru/original/1920x1197/8/65/linii-cvet-kraski-treugolnik.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https://img2.goodfon.ru/original/1920x1197/8/65/linii-cvet-kraski-treugolnik.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espectme.ru/uploads/photoblog/thumbs/640x/0/1258879130_09e3ba14938c4150e9d69eac76fa9cd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12669"/>
            <a:ext cx="9155396" cy="6845331"/>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4" name="Заголовок 3"/>
          <p:cNvSpPr>
            <a:spLocks noGrp="1"/>
          </p:cNvSpPr>
          <p:nvPr>
            <p:ph type="ctrTitle"/>
          </p:nvPr>
        </p:nvSpPr>
        <p:spPr>
          <a:xfrm>
            <a:off x="683568" y="692696"/>
            <a:ext cx="7772400" cy="1470025"/>
          </a:xfrm>
        </p:spPr>
        <p:txBody>
          <a:bodyPr>
            <a:noAutofit/>
          </a:bodyPr>
          <a:lstStyle/>
          <a:p>
            <a:r>
              <a:rPr lang="ru-RU" sz="7200" dirty="0" smtClean="0">
                <a:solidFill>
                  <a:schemeClr val="bg1"/>
                </a:solidFill>
              </a:rPr>
              <a:t>Импрессионизм</a:t>
            </a:r>
            <a:br>
              <a:rPr lang="ru-RU" sz="7200" dirty="0" smtClean="0">
                <a:solidFill>
                  <a:schemeClr val="bg1"/>
                </a:solidFill>
              </a:rPr>
            </a:br>
            <a:r>
              <a:rPr lang="ru-RU" sz="3200" dirty="0">
                <a:solidFill>
                  <a:schemeClr val="bg1"/>
                </a:solidFill>
              </a:rPr>
              <a:t>( от </a:t>
            </a:r>
            <a:r>
              <a:rPr lang="ru-RU" sz="3200" dirty="0" err="1">
                <a:solidFill>
                  <a:schemeClr val="bg1"/>
                </a:solidFill>
              </a:rPr>
              <a:t>impression</a:t>
            </a:r>
            <a:r>
              <a:rPr lang="ru-RU" sz="3200" dirty="0">
                <a:solidFill>
                  <a:schemeClr val="bg1"/>
                </a:solidFill>
              </a:rPr>
              <a:t> – впечатление)</a:t>
            </a:r>
          </a:p>
        </p:txBody>
      </p:sp>
      <p:sp>
        <p:nvSpPr>
          <p:cNvPr id="5" name="Подзаголовок 4"/>
          <p:cNvSpPr>
            <a:spLocks noGrp="1"/>
          </p:cNvSpPr>
          <p:nvPr>
            <p:ph type="subTitle" idx="1"/>
          </p:nvPr>
        </p:nvSpPr>
        <p:spPr>
          <a:xfrm>
            <a:off x="617259" y="3435334"/>
            <a:ext cx="7920880" cy="2880320"/>
          </a:xfrm>
        </p:spPr>
        <p:txBody>
          <a:bodyPr/>
          <a:lstStyle/>
          <a:p>
            <a:r>
              <a:rPr lang="ru-RU" b="1" dirty="0" smtClean="0">
                <a:solidFill>
                  <a:schemeClr val="bg1"/>
                </a:solidFill>
              </a:rPr>
              <a:t>Направление </a:t>
            </a:r>
            <a:r>
              <a:rPr lang="ru-RU" b="1" dirty="0">
                <a:solidFill>
                  <a:schemeClr val="bg1"/>
                </a:solidFill>
              </a:rPr>
              <a:t>в живописи</a:t>
            </a:r>
            <a:r>
              <a:rPr lang="ru-RU" b="1" dirty="0" smtClean="0">
                <a:solidFill>
                  <a:schemeClr val="bg1"/>
                </a:solidFill>
              </a:rPr>
              <a:t>,</a:t>
            </a:r>
          </a:p>
          <a:p>
            <a:r>
              <a:rPr lang="ru-RU" b="1" dirty="0" smtClean="0">
                <a:solidFill>
                  <a:schemeClr val="bg1"/>
                </a:solidFill>
              </a:rPr>
              <a:t> </a:t>
            </a:r>
            <a:r>
              <a:rPr lang="ru-RU" b="1" dirty="0">
                <a:solidFill>
                  <a:schemeClr val="bg1"/>
                </a:solidFill>
              </a:rPr>
              <a:t>зародившееся во Франции в 1860-х гг. </a:t>
            </a:r>
            <a:endParaRPr lang="ru-RU" b="1" dirty="0" smtClean="0">
              <a:solidFill>
                <a:schemeClr val="bg1"/>
              </a:solidFill>
            </a:endParaRPr>
          </a:p>
          <a:p>
            <a:r>
              <a:rPr lang="ru-RU" b="1" dirty="0" smtClean="0">
                <a:solidFill>
                  <a:schemeClr val="bg1"/>
                </a:solidFill>
              </a:rPr>
              <a:t>и </a:t>
            </a:r>
            <a:r>
              <a:rPr lang="ru-RU" b="1" dirty="0">
                <a:solidFill>
                  <a:schemeClr val="bg1"/>
                </a:solidFill>
              </a:rPr>
              <a:t>во многом определившее развитие искусства 19 века.</a:t>
            </a:r>
            <a:endParaRPr lang="ru-RU" dirty="0">
              <a:solidFill>
                <a:schemeClr val="bg1"/>
              </a:solidFill>
            </a:endParaRPr>
          </a:p>
        </p:txBody>
      </p:sp>
    </p:spTree>
    <p:extLst>
      <p:ext uri="{BB962C8B-B14F-4D97-AF65-F5344CB8AC3E}">
        <p14:creationId xmlns:p14="http://schemas.microsoft.com/office/powerpoint/2010/main" xmlns="" val="3059982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813" y="-12700"/>
            <a:ext cx="9193213" cy="688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Объект 2"/>
          <p:cNvSpPr>
            <a:spLocks noGrp="1"/>
          </p:cNvSpPr>
          <p:nvPr>
            <p:ph idx="4294967295"/>
          </p:nvPr>
        </p:nvSpPr>
        <p:spPr>
          <a:xfrm>
            <a:off x="42479" y="260648"/>
            <a:ext cx="9101521" cy="6597352"/>
          </a:xfrm>
        </p:spPr>
        <p:txBody>
          <a:bodyPr>
            <a:normAutofit/>
          </a:bodyPr>
          <a:lstStyle/>
          <a:p>
            <a:pPr marL="0" indent="0" algn="ctr">
              <a:buNone/>
            </a:pPr>
            <a:r>
              <a:rPr lang="ru-RU" sz="2400" b="1" dirty="0" smtClean="0"/>
              <a:t>Центральными фигурами этого направления были </a:t>
            </a:r>
          </a:p>
          <a:p>
            <a:pPr marL="0" indent="0" algn="ctr">
              <a:buNone/>
            </a:pPr>
            <a:r>
              <a:rPr lang="ru-RU" sz="2400" b="1" dirty="0" smtClean="0">
                <a:solidFill>
                  <a:schemeClr val="accent1">
                    <a:lumMod val="20000"/>
                    <a:lumOff val="80000"/>
                  </a:schemeClr>
                </a:solidFill>
              </a:rPr>
              <a:t>Сезанн, Дега, Мане, Моне, </a:t>
            </a:r>
            <a:r>
              <a:rPr lang="ru-RU" sz="2400" b="1" dirty="0" err="1" smtClean="0">
                <a:solidFill>
                  <a:schemeClr val="accent1">
                    <a:lumMod val="20000"/>
                    <a:lumOff val="80000"/>
                  </a:schemeClr>
                </a:solidFill>
              </a:rPr>
              <a:t>Писсарро</a:t>
            </a:r>
            <a:r>
              <a:rPr lang="ru-RU" sz="2400" b="1" dirty="0" smtClean="0">
                <a:solidFill>
                  <a:schemeClr val="accent1">
                    <a:lumMod val="20000"/>
                    <a:lumOff val="80000"/>
                  </a:schemeClr>
                </a:solidFill>
              </a:rPr>
              <a:t>, Ренуар и </a:t>
            </a:r>
            <a:r>
              <a:rPr lang="ru-RU" sz="2400" b="1" dirty="0" err="1" smtClean="0">
                <a:solidFill>
                  <a:schemeClr val="accent1">
                    <a:lumMod val="20000"/>
                    <a:lumOff val="80000"/>
                  </a:schemeClr>
                </a:solidFill>
              </a:rPr>
              <a:t>Сислей</a:t>
            </a:r>
            <a:r>
              <a:rPr lang="ru-RU" sz="2400" b="1" dirty="0" smtClean="0">
                <a:solidFill>
                  <a:schemeClr val="accent1">
                    <a:lumMod val="20000"/>
                    <a:lumOff val="80000"/>
                  </a:schemeClr>
                </a:solidFill>
              </a:rPr>
              <a:t>, </a:t>
            </a:r>
          </a:p>
          <a:p>
            <a:pPr marL="0" indent="0" algn="ctr">
              <a:buNone/>
            </a:pPr>
            <a:r>
              <a:rPr lang="ru-RU" sz="2400" b="1" dirty="0" smtClean="0"/>
              <a:t>и вклад каждого из них в его развитие уникален. </a:t>
            </a:r>
          </a:p>
        </p:txBody>
      </p:sp>
      <p:pic>
        <p:nvPicPr>
          <p:cNvPr id="4098" name="Picture 2" descr="&amp;Fcy;&amp;acy;&amp;jcy;&amp;lcy;:Paul Cézanne 149.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9759" y="1638336"/>
            <a:ext cx="1874053" cy="2402632"/>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335166" y="3975403"/>
            <a:ext cx="1414683" cy="338554"/>
          </a:xfrm>
          <a:prstGeom prst="rect">
            <a:avLst/>
          </a:prstGeom>
        </p:spPr>
        <p:txBody>
          <a:bodyPr wrap="none">
            <a:spAutoFit/>
          </a:bodyPr>
          <a:lstStyle/>
          <a:p>
            <a:r>
              <a:rPr lang="ru-RU" sz="1600" i="1" dirty="0">
                <a:latin typeface="Arial" charset="0"/>
                <a:cs typeface="Arial" charset="0"/>
              </a:rPr>
              <a:t>Поль Сезанн</a:t>
            </a:r>
          </a:p>
        </p:txBody>
      </p:sp>
      <p:pic>
        <p:nvPicPr>
          <p:cNvPr id="4100" name="Picture 4" descr="&amp;Acy;&amp;vcy;&amp;tcy;&amp;ocy;&amp;pcy;&amp;ocy;&amp;rcy;&amp;tcy;&amp;rcy;&amp;iecy;&amp;tcy;. 1854—1855. &amp;Mcy;&amp;ucy;&amp;zcy;&amp;iecy;&amp;jcy; &amp;Ocy;&amp;rcy;&amp;scy;&amp;iecy;, &amp;Pcy;&amp;acy;&amp;rcy;&amp;icy;&amp;zhcy;"/>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911837" y="2569645"/>
            <a:ext cx="1901875" cy="2411924"/>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7" name="Прямоугольник 6"/>
          <p:cNvSpPr/>
          <p:nvPr/>
        </p:nvSpPr>
        <p:spPr>
          <a:xfrm>
            <a:off x="2250911" y="4981569"/>
            <a:ext cx="1300228" cy="338554"/>
          </a:xfrm>
          <a:prstGeom prst="rect">
            <a:avLst/>
          </a:prstGeom>
        </p:spPr>
        <p:txBody>
          <a:bodyPr wrap="none">
            <a:spAutoFit/>
          </a:bodyPr>
          <a:lstStyle/>
          <a:p>
            <a:r>
              <a:rPr lang="ru-RU" sz="1600" i="1" dirty="0">
                <a:latin typeface="Arial" charset="0"/>
                <a:cs typeface="Arial" charset="0"/>
              </a:rPr>
              <a:t>Эдгар Дега</a:t>
            </a:r>
          </a:p>
        </p:txBody>
      </p:sp>
      <p:sp>
        <p:nvSpPr>
          <p:cNvPr id="8" name="Прямоугольник 7"/>
          <p:cNvSpPr/>
          <p:nvPr/>
        </p:nvSpPr>
        <p:spPr>
          <a:xfrm>
            <a:off x="4043659" y="5684810"/>
            <a:ext cx="1217000" cy="338554"/>
          </a:xfrm>
          <a:prstGeom prst="rect">
            <a:avLst/>
          </a:prstGeom>
        </p:spPr>
        <p:txBody>
          <a:bodyPr wrap="none">
            <a:spAutoFit/>
          </a:bodyPr>
          <a:lstStyle/>
          <a:p>
            <a:r>
              <a:rPr lang="ru-RU" sz="1600" i="1" dirty="0">
                <a:latin typeface="Arial" charset="0"/>
                <a:cs typeface="Arial" charset="0"/>
              </a:rPr>
              <a:t>Клод Моне</a:t>
            </a:r>
          </a:p>
        </p:txBody>
      </p:sp>
      <p:sp>
        <p:nvSpPr>
          <p:cNvPr id="9" name="Прямоугольник 8"/>
          <p:cNvSpPr/>
          <p:nvPr/>
        </p:nvSpPr>
        <p:spPr>
          <a:xfrm>
            <a:off x="5745247" y="4980155"/>
            <a:ext cx="1458733" cy="338554"/>
          </a:xfrm>
          <a:prstGeom prst="rect">
            <a:avLst/>
          </a:prstGeom>
        </p:spPr>
        <p:txBody>
          <a:bodyPr wrap="none">
            <a:spAutoFit/>
          </a:bodyPr>
          <a:lstStyle/>
          <a:p>
            <a:r>
              <a:rPr lang="ru-RU" sz="1600" i="1" dirty="0">
                <a:latin typeface="Arial" charset="0"/>
                <a:cs typeface="Arial" charset="0"/>
              </a:rPr>
              <a:t>Эдуард Мане</a:t>
            </a:r>
          </a:p>
        </p:txBody>
      </p:sp>
      <p:pic>
        <p:nvPicPr>
          <p:cNvPr id="4108" name="Picture 12" descr="&amp;Fcy;&amp;ocy;&amp;tcy;&amp;ocy;&amp;gcy;&amp;rcy;&amp;acy;&amp;fcy;&amp;icy;&amp;yacy;"/>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236296" y="1706219"/>
            <a:ext cx="1702874" cy="2247794"/>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10" name="Прямоугольник 9"/>
          <p:cNvSpPr/>
          <p:nvPr/>
        </p:nvSpPr>
        <p:spPr>
          <a:xfrm>
            <a:off x="7289679" y="3975403"/>
            <a:ext cx="1913922" cy="307777"/>
          </a:xfrm>
          <a:prstGeom prst="rect">
            <a:avLst/>
          </a:prstGeom>
        </p:spPr>
        <p:txBody>
          <a:bodyPr wrap="none">
            <a:spAutoFit/>
          </a:bodyPr>
          <a:lstStyle/>
          <a:p>
            <a:r>
              <a:rPr lang="vi-VN" sz="1400" i="1" dirty="0">
                <a:latin typeface="Arial" charset="0"/>
                <a:cs typeface="Arial" charset="0"/>
              </a:rPr>
              <a:t>Пьер </a:t>
            </a:r>
            <a:r>
              <a:rPr lang="ru-RU" sz="1400" i="1" dirty="0">
                <a:latin typeface="Arial" charset="0"/>
                <a:cs typeface="Arial" charset="0"/>
              </a:rPr>
              <a:t>Огюст</a:t>
            </a:r>
            <a:r>
              <a:rPr lang="vi-VN" sz="1400" i="1" dirty="0">
                <a:latin typeface="Arial" charset="0"/>
                <a:cs typeface="Arial" charset="0"/>
              </a:rPr>
              <a:t> Р</a:t>
            </a:r>
            <a:r>
              <a:rPr lang="ru-RU" sz="1400" i="1" dirty="0" err="1">
                <a:latin typeface="Arial" charset="0"/>
                <a:cs typeface="Arial" charset="0"/>
              </a:rPr>
              <a:t>енуа</a:t>
            </a:r>
            <a:r>
              <a:rPr lang="vi-VN" sz="1400" i="1" dirty="0">
                <a:latin typeface="Arial" charset="0"/>
                <a:cs typeface="Arial" charset="0"/>
              </a:rPr>
              <a:t>р</a:t>
            </a:r>
            <a:endParaRPr lang="ru-RU" sz="1400" i="1" dirty="0">
              <a:latin typeface="Arial" charset="0"/>
              <a:cs typeface="Arial" charset="0"/>
            </a:endParaRPr>
          </a:p>
        </p:txBody>
      </p:sp>
      <p:pic>
        <p:nvPicPr>
          <p:cNvPr id="4110" name="Picture 14" descr="&amp;Acy;&amp;vcy;&amp;tcy;&amp;ocy;&amp;pcy;&amp;ocy;&amp;rcy;&amp;tcy;&amp;rcy;&amp;iecy;&amp;tcy;, 1873"/>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88984" y="4300444"/>
            <a:ext cx="1711855" cy="2100914"/>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11" name="Прямоугольник 10"/>
          <p:cNvSpPr/>
          <p:nvPr/>
        </p:nvSpPr>
        <p:spPr>
          <a:xfrm>
            <a:off x="7614" y="6401358"/>
            <a:ext cx="1877437" cy="338554"/>
          </a:xfrm>
          <a:prstGeom prst="rect">
            <a:avLst/>
          </a:prstGeom>
        </p:spPr>
        <p:txBody>
          <a:bodyPr wrap="none">
            <a:spAutoFit/>
          </a:bodyPr>
          <a:lstStyle/>
          <a:p>
            <a:r>
              <a:rPr lang="ru-RU" sz="1600" i="1" dirty="0" err="1">
                <a:latin typeface="Arial" charset="0"/>
                <a:cs typeface="Arial" charset="0"/>
              </a:rPr>
              <a:t>Камиль</a:t>
            </a:r>
            <a:r>
              <a:rPr lang="ru-RU" sz="1600" i="1" dirty="0">
                <a:latin typeface="Arial" charset="0"/>
                <a:cs typeface="Arial" charset="0"/>
              </a:rPr>
              <a:t> </a:t>
            </a:r>
            <a:r>
              <a:rPr lang="ru-RU" sz="1600" i="1" dirty="0" err="1">
                <a:latin typeface="Arial" charset="0"/>
                <a:cs typeface="Arial" charset="0"/>
              </a:rPr>
              <a:t>Писсарро</a:t>
            </a:r>
            <a:endParaRPr lang="ru-RU" sz="1600" i="1" dirty="0">
              <a:latin typeface="Arial" charset="0"/>
              <a:cs typeface="Arial" charset="0"/>
            </a:endParaRPr>
          </a:p>
        </p:txBody>
      </p:sp>
      <p:sp>
        <p:nvSpPr>
          <p:cNvPr id="12" name="Прямоугольник 11"/>
          <p:cNvSpPr/>
          <p:nvPr/>
        </p:nvSpPr>
        <p:spPr>
          <a:xfrm>
            <a:off x="7308867" y="6401358"/>
            <a:ext cx="1819024" cy="338554"/>
          </a:xfrm>
          <a:prstGeom prst="rect">
            <a:avLst/>
          </a:prstGeom>
        </p:spPr>
        <p:txBody>
          <a:bodyPr wrap="none">
            <a:spAutoFit/>
          </a:bodyPr>
          <a:lstStyle/>
          <a:p>
            <a:r>
              <a:rPr lang="ru-RU" sz="1600" i="1" dirty="0">
                <a:latin typeface="Arial" charset="0"/>
                <a:cs typeface="Arial" charset="0"/>
              </a:rPr>
              <a:t>Альфред </a:t>
            </a:r>
            <a:r>
              <a:rPr lang="ru-RU" sz="1600" i="1" dirty="0" err="1">
                <a:latin typeface="Arial" charset="0"/>
                <a:cs typeface="Arial" charset="0"/>
              </a:rPr>
              <a:t>Сислей</a:t>
            </a:r>
            <a:endParaRPr lang="ru-RU" sz="1600" i="1" dirty="0">
              <a:latin typeface="Arial" charset="0"/>
              <a:cs typeface="Arial" charset="0"/>
            </a:endParaRPr>
          </a:p>
        </p:txBody>
      </p:sp>
      <p:pic>
        <p:nvPicPr>
          <p:cNvPr id="4106" name="Picture 10" descr="&amp;Ecy;&amp;dcy;&amp;ucy;&amp;acy;&amp;rcy;&amp;dcy; &amp;Mcy;&amp;acy;&amp;ncy;&amp;iecy;, &amp;ocy;&amp;kcy;&amp;ocy;&amp;lcy;&amp;ocy; 1870, &amp;Pcy;&amp;ocy;&amp;rcy;&amp;tcy;&amp;rcy;&amp;iecy;&amp;tcy; &amp;rcy;&amp;acy;&amp;bcy;&amp;ocy;&amp;tcy;&amp;ycy; &amp;Ncy;&amp;acy;&amp;dcy;&amp;acy;&amp;rcy;&amp;acy;"/>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5574341" y="2569645"/>
            <a:ext cx="1763164" cy="2406983"/>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pic>
        <p:nvPicPr>
          <p:cNvPr id="4112" name="Picture 16" descr="&amp;Pcy;&amp;ocy;&amp;rcy;&amp;tcy;&amp;rcy;&amp;iecy;&amp;tcy; &amp;Acy;&amp;lcy;&amp;softcy;&amp;fcy;&amp;rcy;&amp;iecy;&amp;dcy;&amp;acy; &amp;Scy;&amp;icy;&amp;scy;&amp;lcy;&amp;iecy;&amp;yacy; &amp;rcy;&amp;acy;&amp;bcy;&amp;ocy;&amp;tcy;&amp;ycy; &amp;Ocy;&amp;gcy;&amp;yucy;&amp;scy;&amp;tcy;&amp;acy; &amp;Rcy;&amp;iecy;&amp;ncy;&amp;ucy;&amp;acy;&amp;rcy;&amp;acy;"/>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7308867" y="4300444"/>
            <a:ext cx="1692846" cy="2108364"/>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pic>
        <p:nvPicPr>
          <p:cNvPr id="4104" name="Picture 8" descr="http://upload.wikimedia.org/wikipedia/commons/thumb/a/ac/%D0%9A%D0%BB%D0%BE%D0%B4_%D0%9C%D0%BE%D0%BD%D0%B5.jpg/200px-%D0%9A%D0%BB%D0%BE%D0%B4_%D0%9C%D0%BE%D0%BD%D0%B5.jp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750976" y="3098397"/>
            <a:ext cx="1866486" cy="2586413"/>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66495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77780" y="620688"/>
            <a:ext cx="3370790" cy="5632311"/>
          </a:xfrm>
          <a:prstGeom prst="rect">
            <a:avLst/>
          </a:prstGeom>
        </p:spPr>
        <p:txBody>
          <a:bodyPr wrap="square">
            <a:spAutoFit/>
          </a:bodyPr>
          <a:lstStyle/>
          <a:p>
            <a:pPr algn="ctr"/>
            <a:r>
              <a:rPr lang="ru-RU" sz="2400" b="1" dirty="0"/>
              <a:t>Название "Импрессионизм" возникло после выставки 1874 г. в Париже, на которой экспонировалась картина Моне "Впечатление. Восходящее солнце" (1872 г</a:t>
            </a:r>
            <a:r>
              <a:rPr lang="ru-RU" sz="2400" b="1" dirty="0" smtClean="0"/>
              <a:t>.).</a:t>
            </a:r>
          </a:p>
          <a:p>
            <a:pPr algn="ctr"/>
            <a:r>
              <a:rPr lang="ru-RU" sz="2400" b="1" dirty="0" smtClean="0"/>
              <a:t> В </a:t>
            </a:r>
            <a:r>
              <a:rPr lang="ru-RU" sz="2400" b="1" dirty="0"/>
              <a:t>1985 г. украдена из музея </a:t>
            </a:r>
            <a:r>
              <a:rPr lang="ru-RU" sz="2400" b="1" dirty="0" err="1"/>
              <a:t>Мармоттан</a:t>
            </a:r>
            <a:r>
              <a:rPr lang="ru-RU" sz="2400" b="1" dirty="0"/>
              <a:t> в Париже и сегодня числится в списках Интерпола)</a:t>
            </a:r>
            <a:endParaRPr lang="ru-RU" sz="2400" dirty="0"/>
          </a:p>
        </p:txBody>
      </p:sp>
      <p:sp>
        <p:nvSpPr>
          <p:cNvPr id="3" name="TextBox 2"/>
          <p:cNvSpPr txBox="1"/>
          <p:nvPr/>
        </p:nvSpPr>
        <p:spPr>
          <a:xfrm>
            <a:off x="1907704" y="5422300"/>
            <a:ext cx="2952328" cy="584775"/>
          </a:xfrm>
          <a:prstGeom prst="rect">
            <a:avLst/>
          </a:prstGeom>
          <a:noFill/>
        </p:spPr>
        <p:txBody>
          <a:bodyPr wrap="square" rtlCol="0">
            <a:spAutoFit/>
          </a:bodyPr>
          <a:lstStyle/>
          <a:p>
            <a:r>
              <a:rPr lang="ru-RU" sz="1600" i="1" dirty="0">
                <a:latin typeface="Arial" charset="0"/>
                <a:cs typeface="Arial" charset="0"/>
              </a:rPr>
              <a:t>Моне "Впечатление. Восходящее солнце" </a:t>
            </a:r>
          </a:p>
        </p:txBody>
      </p:sp>
      <p:pic>
        <p:nvPicPr>
          <p:cNvPr id="1028" name="Picture 4" descr="&amp;Kcy;&amp;lcy;&amp;ocy;&amp;dcy; &amp;Mcy;&amp;ocy;&amp;ncy;&amp;iecy; &quot;&amp;Vcy;&amp;pcy;&amp;iecy;&amp;chcy;&amp;acy;&amp;tcy;&amp;lcy;&amp;iecy;&amp;ncy;&amp;icy;&amp;iecy;. &amp;Vcy;&amp;ocy;&amp;scy;&amp;khcy;&amp;ocy;&amp;dcy; &amp;scy;&amp;ocy;&amp;lcy;&amp;ncy;&amp;tscy;&amp;acy;&quo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980727"/>
            <a:ext cx="5529994" cy="4344995"/>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86223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latin typeface="Arial" charset="0"/>
                <a:cs typeface="Arial" charset="0"/>
              </a:rPr>
              <a:t>Клод Моне</a:t>
            </a:r>
            <a:br>
              <a:rPr lang="ru-RU" b="1" i="1" dirty="0">
                <a:latin typeface="Arial" charset="0"/>
                <a:cs typeface="Arial" charset="0"/>
              </a:rPr>
            </a:br>
            <a:endParaRPr lang="ru-RU" dirty="0"/>
          </a:p>
        </p:txBody>
      </p:sp>
      <p:pic>
        <p:nvPicPr>
          <p:cNvPr id="3" name="Picture 6" descr="&amp;Kcy;&amp;lcy;&amp;ocy;&amp;dcy; &amp;Mcy;&amp;ocy;&amp;ncy;&amp;iecy; &quot;&amp;Pcy;&amp;iecy;&amp;jcy;&amp;zcy;&amp;acy;&amp;zhcy;. &amp;Pcy;&amp;acy;&amp;rcy;&amp;kcy; &amp;Mcy;&amp;ocy;&amp;ncy;&amp;scy;&amp;yucy;, &amp;Pcy;&amp;acy;&amp;rcy;&amp;icy;&amp;zhcy;&quo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2" y="908720"/>
            <a:ext cx="3458652" cy="2496818"/>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259340" y="3405538"/>
            <a:ext cx="3159135" cy="338554"/>
          </a:xfrm>
          <a:prstGeom prst="rect">
            <a:avLst/>
          </a:prstGeom>
        </p:spPr>
        <p:txBody>
          <a:bodyPr wrap="none">
            <a:spAutoFit/>
          </a:bodyPr>
          <a:lstStyle/>
          <a:p>
            <a:pPr lvl="0" fontAlgn="base">
              <a:spcBef>
                <a:spcPct val="0"/>
              </a:spcBef>
              <a:spcAft>
                <a:spcPct val="0"/>
              </a:spcAft>
            </a:pPr>
            <a:r>
              <a:rPr lang="ru-RU" sz="1600" i="1" dirty="0">
                <a:latin typeface="Arial" charset="0"/>
                <a:cs typeface="Arial" charset="0"/>
              </a:rPr>
              <a:t>"Пейзаж. Парк </a:t>
            </a:r>
            <a:r>
              <a:rPr lang="ru-RU" sz="1600" i="1" dirty="0" err="1">
                <a:latin typeface="Arial" charset="0"/>
                <a:cs typeface="Arial" charset="0"/>
              </a:rPr>
              <a:t>Монсю</a:t>
            </a:r>
            <a:r>
              <a:rPr lang="ru-RU" sz="1600" i="1" dirty="0">
                <a:latin typeface="Arial" charset="0"/>
                <a:cs typeface="Arial" charset="0"/>
              </a:rPr>
              <a:t>. Париж".</a:t>
            </a:r>
            <a:endParaRPr lang="ru-RU" sz="1600" dirty="0">
              <a:latin typeface="Arial" charset="0"/>
              <a:cs typeface="Arial" charset="0"/>
            </a:endParaRPr>
          </a:p>
        </p:txBody>
      </p:sp>
      <p:pic>
        <p:nvPicPr>
          <p:cNvPr id="5" name="Picture 8" descr="&amp;Kcy;&amp;lcy;&amp;ocy;&amp;dcy; &amp;Mcy;&amp;ocy;&amp;ncy;&amp;iecy; &quot;&amp;Bcy;&amp;iecy;&amp;lcy;&amp;ycy;&amp;iecy; &amp;kcy;&amp;ucy;&amp;vcy;&amp;shcy;&amp;icy;&amp;ncy;&amp;kcy;&amp;icy;&quot;"/>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11960" y="1340769"/>
            <a:ext cx="4639289" cy="4622780"/>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5188113" y="6011450"/>
            <a:ext cx="2686982" cy="584775"/>
          </a:xfrm>
          <a:prstGeom prst="rect">
            <a:avLst/>
          </a:prstGeom>
        </p:spPr>
        <p:txBody>
          <a:bodyPr wrap="square">
            <a:spAutoFit/>
          </a:bodyPr>
          <a:lstStyle/>
          <a:p>
            <a:pPr lvl="0" fontAlgn="base">
              <a:spcBef>
                <a:spcPct val="0"/>
              </a:spcBef>
              <a:spcAft>
                <a:spcPct val="0"/>
              </a:spcAft>
            </a:pPr>
            <a:r>
              <a:rPr lang="ru-RU" sz="1600" i="1" dirty="0">
                <a:latin typeface="Arial" charset="0"/>
                <a:cs typeface="Arial" charset="0"/>
              </a:rPr>
              <a:t>"Белые кувшинки".</a:t>
            </a:r>
          </a:p>
          <a:p>
            <a:pPr lvl="0" eaLnBrk="0" fontAlgn="base" hangingPunct="0">
              <a:spcBef>
                <a:spcPct val="0"/>
              </a:spcBef>
              <a:spcAft>
                <a:spcPct val="0"/>
              </a:spcAft>
            </a:pPr>
            <a:endParaRPr lang="ru-RU" sz="1600" i="1" dirty="0">
              <a:latin typeface="Arial" charset="0"/>
              <a:cs typeface="Arial" charset="0"/>
            </a:endParaRPr>
          </a:p>
        </p:txBody>
      </p:sp>
      <p:pic>
        <p:nvPicPr>
          <p:cNvPr id="7" name="Picture 2" descr="&amp;Kcy;&amp;lcy;&amp;ocy;&amp;dcy; &amp;Mcy;&amp;ocy;&amp;ncy;&amp;iecy; &quot;&amp;Zcy;&amp;acy;&amp;vcy;&amp;tcy;&amp;rcy;&amp;acy;&amp;kcy;&quot;"/>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79512" y="3742918"/>
            <a:ext cx="3520572" cy="2853307"/>
          </a:xfrm>
          <a:prstGeom prst="rect">
            <a:avLst/>
          </a:prstGeom>
          <a:noFill/>
          <a:extLst>
            <a:ext uri="{909E8E84-426E-40DD-AFC4-6F175D3DCCD1}">
              <a14:hiddenFill xmlns:a14="http://schemas.microsoft.com/office/drawing/2010/main" xmlns="">
                <a:solidFill>
                  <a:srgbClr val="FFFFFF"/>
                </a:solidFill>
              </a14:hiddenFill>
            </a:ext>
          </a:extLst>
        </p:spPr>
      </p:pic>
      <p:sp>
        <p:nvSpPr>
          <p:cNvPr id="8" name="Прямоугольник 7"/>
          <p:cNvSpPr/>
          <p:nvPr/>
        </p:nvSpPr>
        <p:spPr>
          <a:xfrm>
            <a:off x="1267380" y="6538716"/>
            <a:ext cx="1282915" cy="338554"/>
          </a:xfrm>
          <a:prstGeom prst="rect">
            <a:avLst/>
          </a:prstGeom>
        </p:spPr>
        <p:txBody>
          <a:bodyPr wrap="none">
            <a:spAutoFit/>
          </a:bodyPr>
          <a:lstStyle/>
          <a:p>
            <a:pPr lvl="0" fontAlgn="base">
              <a:spcBef>
                <a:spcPct val="0"/>
              </a:spcBef>
              <a:spcAft>
                <a:spcPct val="0"/>
              </a:spcAft>
            </a:pPr>
            <a:r>
              <a:rPr lang="ru-RU" sz="1600" i="1" dirty="0">
                <a:latin typeface="Arial" charset="0"/>
                <a:cs typeface="Arial" charset="0"/>
              </a:rPr>
              <a:t>"Завтрак". </a:t>
            </a:r>
          </a:p>
        </p:txBody>
      </p:sp>
    </p:spTree>
    <p:extLst>
      <p:ext uri="{BB962C8B-B14F-4D97-AF65-F5344CB8AC3E}">
        <p14:creationId xmlns:p14="http://schemas.microsoft.com/office/powerpoint/2010/main" xmlns="" val="42528384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200" y="274638"/>
            <a:ext cx="8229600" cy="769548"/>
          </a:xfrm>
        </p:spPr>
        <p:txBody>
          <a:bodyPr>
            <a:noAutofit/>
          </a:bodyPr>
          <a:lstStyle/>
          <a:p>
            <a:r>
              <a:rPr lang="ru-RU" dirty="0" smtClean="0"/>
              <a:t>Эдгар </a:t>
            </a:r>
            <a:r>
              <a:rPr lang="ru-RU" dirty="0"/>
              <a:t>Дега</a:t>
            </a:r>
            <a:br>
              <a:rPr lang="ru-RU" dirty="0"/>
            </a:br>
            <a:endParaRPr lang="ru-RU" dirty="0"/>
          </a:p>
        </p:txBody>
      </p:sp>
      <p:pic>
        <p:nvPicPr>
          <p:cNvPr id="7" name="Picture 4" descr="&amp;Bcy;&amp;acy;&amp;lcy;&amp;iecy;&amp;tcy;&amp;ncy;&amp;acy;&amp;yacy; &amp;shcy;&amp;kcy;&amp;ocy;&amp;lcy;&amp;acy;"/>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7624" y="3867290"/>
            <a:ext cx="3415137" cy="2592169"/>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9" name="Прямоугольник 8"/>
          <p:cNvSpPr/>
          <p:nvPr/>
        </p:nvSpPr>
        <p:spPr>
          <a:xfrm>
            <a:off x="781595" y="6431032"/>
            <a:ext cx="1825051" cy="338554"/>
          </a:xfrm>
          <a:prstGeom prst="rect">
            <a:avLst/>
          </a:prstGeom>
        </p:spPr>
        <p:txBody>
          <a:bodyPr wrap="none">
            <a:spAutoFit/>
          </a:bodyPr>
          <a:lstStyle/>
          <a:p>
            <a:r>
              <a:rPr lang="ru-RU" sz="1600" i="1" dirty="0">
                <a:latin typeface="Arial" charset="0"/>
                <a:cs typeface="Arial" charset="0"/>
              </a:rPr>
              <a:t>Балетная школа</a:t>
            </a:r>
          </a:p>
        </p:txBody>
      </p:sp>
      <p:pic>
        <p:nvPicPr>
          <p:cNvPr id="10" name="Picture 6" descr="&amp;Kcy;&amp;rcy;&amp;acy;&amp;scy;&amp;ncy;&amp;ycy;&amp;iecy; &amp;tcy;&amp;acy;&amp;ncy;&amp;tscy;&amp;ocy;&amp;vcy;&amp;shchcy;&amp;icy;&amp;tscy;&amp;ycy;"/>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20768" y="843316"/>
            <a:ext cx="3179517" cy="2674215"/>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11" name="Прямоугольник 10"/>
          <p:cNvSpPr/>
          <p:nvPr/>
        </p:nvSpPr>
        <p:spPr>
          <a:xfrm>
            <a:off x="6322954" y="3452676"/>
            <a:ext cx="2359236" cy="338554"/>
          </a:xfrm>
          <a:prstGeom prst="rect">
            <a:avLst/>
          </a:prstGeom>
        </p:spPr>
        <p:txBody>
          <a:bodyPr wrap="none">
            <a:spAutoFit/>
          </a:bodyPr>
          <a:lstStyle/>
          <a:p>
            <a:r>
              <a:rPr lang="ru-RU" sz="1600" i="1" dirty="0">
                <a:latin typeface="Arial" charset="0"/>
                <a:cs typeface="Arial" charset="0"/>
              </a:rPr>
              <a:t>Красные танцовщицы</a:t>
            </a:r>
          </a:p>
        </p:txBody>
      </p:sp>
      <p:pic>
        <p:nvPicPr>
          <p:cNvPr id="12" name="Picture 4" descr="&amp;Dcy;&amp;iecy;&amp;gcy;&amp;acy;. &amp;Gcy;&amp;ocy;&amp;lcy;&amp;ucy;&amp;bcy;&amp;ycy;&amp;iecy; &amp;tcy;&amp;acy;&amp;ncy;&amp;tscy;&amp;ocy;&amp;vcy;&amp;shchcy;&amp;icy;&amp;tscy;&amp;ycy;"/>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30996" y="764908"/>
            <a:ext cx="2808312" cy="2752623"/>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13" name="Прямоугольник 12"/>
          <p:cNvSpPr/>
          <p:nvPr/>
        </p:nvSpPr>
        <p:spPr>
          <a:xfrm>
            <a:off x="463226" y="3452676"/>
            <a:ext cx="2342180" cy="338554"/>
          </a:xfrm>
          <a:prstGeom prst="rect">
            <a:avLst/>
          </a:prstGeom>
        </p:spPr>
        <p:txBody>
          <a:bodyPr wrap="none">
            <a:spAutoFit/>
          </a:bodyPr>
          <a:lstStyle/>
          <a:p>
            <a:r>
              <a:rPr lang="ru-RU" sz="1600" i="1" dirty="0">
                <a:latin typeface="Arial" charset="0"/>
                <a:cs typeface="Arial" charset="0"/>
              </a:rPr>
              <a:t>Голубые танцовщицы</a:t>
            </a:r>
          </a:p>
        </p:txBody>
      </p:sp>
      <p:pic>
        <p:nvPicPr>
          <p:cNvPr id="14" name="Picture 2" descr="&amp;Ucy;&amp;rcy;&amp;ocy;&amp;kcy; &amp;tcy;&amp;acy;&amp;ncy;&amp;tscy;&amp;acy;"/>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60032" y="3772910"/>
            <a:ext cx="2493355" cy="2780928"/>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15" name="Прямоугольник 14"/>
          <p:cNvSpPr/>
          <p:nvPr/>
        </p:nvSpPr>
        <p:spPr>
          <a:xfrm>
            <a:off x="7332394" y="6452593"/>
            <a:ext cx="1323696" cy="338554"/>
          </a:xfrm>
          <a:prstGeom prst="rect">
            <a:avLst/>
          </a:prstGeom>
        </p:spPr>
        <p:txBody>
          <a:bodyPr wrap="none">
            <a:spAutoFit/>
          </a:bodyPr>
          <a:lstStyle/>
          <a:p>
            <a:r>
              <a:rPr lang="ru-RU" sz="1600" i="1" dirty="0">
                <a:latin typeface="Arial" charset="0"/>
                <a:cs typeface="Arial" charset="0"/>
              </a:rPr>
              <a:t>Урок танца</a:t>
            </a:r>
          </a:p>
        </p:txBody>
      </p:sp>
    </p:spTree>
    <p:extLst>
      <p:ext uri="{BB962C8B-B14F-4D97-AF65-F5344CB8AC3E}">
        <p14:creationId xmlns:p14="http://schemas.microsoft.com/office/powerpoint/2010/main" xmlns="" val="27178799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latin typeface="Arial" charset="0"/>
                <a:cs typeface="Arial" charset="0"/>
              </a:rPr>
              <a:t>Огюст Ренуар. </a:t>
            </a:r>
            <a:br>
              <a:rPr lang="ru-RU" b="1" i="1" dirty="0">
                <a:latin typeface="Arial" charset="0"/>
                <a:cs typeface="Arial" charset="0"/>
              </a:rPr>
            </a:br>
            <a:endParaRPr lang="ru-RU" dirty="0"/>
          </a:p>
        </p:txBody>
      </p:sp>
      <p:pic>
        <p:nvPicPr>
          <p:cNvPr id="3" name="Picture 4" descr="&amp;Pcy;&amp;softcy;&amp;iecy;&amp;rcy; &amp;Ocy;&amp;gcy;&amp;yucy;&amp;scy;&amp;tcy; &amp;Rcy;&amp;iecy;&amp;ncy;&amp;ucy;&amp;acy;&amp;rcy; - &amp;Dcy;&amp;iecy;&amp;vcy;&amp;ocy;&amp;chcy;&amp;kcy;&amp;acy; &amp;scy; &amp;lcy;&amp;iecy;&amp;jcy;&amp;kcy;&amp;ocy;&amp;jc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0507" y="1196752"/>
            <a:ext cx="3007054" cy="4176464"/>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539552" y="5383606"/>
            <a:ext cx="1850891" cy="338554"/>
          </a:xfrm>
          <a:prstGeom prst="rect">
            <a:avLst/>
          </a:prstGeom>
        </p:spPr>
        <p:txBody>
          <a:bodyPr wrap="none">
            <a:spAutoFit/>
          </a:bodyPr>
          <a:lstStyle/>
          <a:p>
            <a:r>
              <a:rPr lang="ru-RU" sz="1600" i="1" dirty="0">
                <a:latin typeface="Arial" charset="0"/>
                <a:cs typeface="Arial" charset="0"/>
              </a:rPr>
              <a:t>Девочка с лейкой</a:t>
            </a:r>
          </a:p>
        </p:txBody>
      </p:sp>
      <p:pic>
        <p:nvPicPr>
          <p:cNvPr id="5" name="Picture 6" descr="&amp;Pcy;&amp;softcy;&amp;iecy;&amp;rcy; &amp;Ocy;&amp;gcy;&amp;yucy;&amp;scy;&amp;tcy; &amp;Rcy;&amp;iecy;&amp;ncy;&amp;ucy;&amp;acy;&amp;rcy; - &amp;Tcy;&amp;acy;&amp;ncy;&amp;tscy;&amp;ycy; &amp;vcy; &amp;Bcy;&amp;ucy;&amp;zhcy;&amp;icy;&amp;vcy;&amp;acy;&amp;lcy;&amp;iecy;"/>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47864" y="1202206"/>
            <a:ext cx="2204677" cy="4171010"/>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3473332" y="5400278"/>
            <a:ext cx="1953740" cy="338554"/>
          </a:xfrm>
          <a:prstGeom prst="rect">
            <a:avLst/>
          </a:prstGeom>
        </p:spPr>
        <p:txBody>
          <a:bodyPr wrap="none">
            <a:spAutoFit/>
          </a:bodyPr>
          <a:lstStyle/>
          <a:p>
            <a:r>
              <a:rPr lang="ru-RU" sz="1600" i="1" dirty="0">
                <a:latin typeface="Arial" charset="0"/>
                <a:cs typeface="Arial" charset="0"/>
              </a:rPr>
              <a:t>Танцы в </a:t>
            </a:r>
            <a:r>
              <a:rPr lang="ru-RU" sz="1600" i="1" dirty="0" err="1">
                <a:latin typeface="Arial" charset="0"/>
                <a:cs typeface="Arial" charset="0"/>
              </a:rPr>
              <a:t>Буживале</a:t>
            </a:r>
            <a:endParaRPr lang="ru-RU" sz="1600" i="1" dirty="0">
              <a:latin typeface="Arial" charset="0"/>
              <a:cs typeface="Arial" charset="0"/>
            </a:endParaRPr>
          </a:p>
        </p:txBody>
      </p:sp>
      <p:pic>
        <p:nvPicPr>
          <p:cNvPr id="7" name="Picture 2" descr="&amp;Pcy;&amp;softcy;&amp;iecy;&amp;rcy; &amp;Ocy;&amp;gcy;&amp;yucy;&amp;scy;&amp;tcy; &amp;Rcy;&amp;iecy;&amp;ncy;&amp;ucy;&amp;acy;&amp;rcy; - &amp;Ncy;&amp;acy; &amp;kcy;&amp;acy;&amp;chcy;&amp;iecy;&amp;lcy;&amp;yacy;&amp;khcy;"/>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27508" y="1229305"/>
            <a:ext cx="3121660" cy="4154301"/>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8" name="Прямоугольник 7"/>
          <p:cNvSpPr/>
          <p:nvPr/>
        </p:nvSpPr>
        <p:spPr>
          <a:xfrm>
            <a:off x="6860838" y="5400278"/>
            <a:ext cx="1239763" cy="338554"/>
          </a:xfrm>
          <a:prstGeom prst="rect">
            <a:avLst/>
          </a:prstGeom>
        </p:spPr>
        <p:txBody>
          <a:bodyPr wrap="none">
            <a:spAutoFit/>
          </a:bodyPr>
          <a:lstStyle/>
          <a:p>
            <a:r>
              <a:rPr lang="ru-RU" sz="1600" i="1" dirty="0">
                <a:latin typeface="Arial" charset="0"/>
                <a:cs typeface="Arial" charset="0"/>
              </a:rPr>
              <a:t>На качелях</a:t>
            </a:r>
          </a:p>
        </p:txBody>
      </p:sp>
    </p:spTree>
    <p:extLst>
      <p:ext uri="{BB962C8B-B14F-4D97-AF65-F5344CB8AC3E}">
        <p14:creationId xmlns:p14="http://schemas.microsoft.com/office/powerpoint/2010/main" xmlns="" val="3691864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600" b="1" i="1" dirty="0" err="1">
                <a:latin typeface="Arial" charset="0"/>
                <a:cs typeface="Arial" charset="0"/>
              </a:rPr>
              <a:t>Камиль</a:t>
            </a:r>
            <a:r>
              <a:rPr lang="ru-RU" sz="3600" b="1" i="1" dirty="0">
                <a:latin typeface="Arial" charset="0"/>
                <a:cs typeface="Arial" charset="0"/>
              </a:rPr>
              <a:t> </a:t>
            </a:r>
            <a:r>
              <a:rPr lang="ru-RU" sz="3600" b="1" i="1" dirty="0" err="1">
                <a:latin typeface="Arial" charset="0"/>
                <a:cs typeface="Arial" charset="0"/>
              </a:rPr>
              <a:t>Писсарро</a:t>
            </a:r>
            <a:endParaRPr lang="ru-RU" sz="3600" b="1" i="1" dirty="0">
              <a:latin typeface="Arial" charset="0"/>
              <a:cs typeface="Arial" charset="0"/>
            </a:endParaRPr>
          </a:p>
        </p:txBody>
      </p:sp>
      <p:pic>
        <p:nvPicPr>
          <p:cNvPr id="3" name="Picture 2" descr="&amp;Fcy;&amp;acy;&amp;jcy;&amp;lcy;:Camille Pissarro 00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889883"/>
            <a:ext cx="3870486" cy="3018778"/>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323528" y="3922776"/>
            <a:ext cx="3670523" cy="584775"/>
          </a:xfrm>
          <a:prstGeom prst="rect">
            <a:avLst/>
          </a:prstGeom>
        </p:spPr>
        <p:txBody>
          <a:bodyPr wrap="square">
            <a:spAutoFit/>
          </a:bodyPr>
          <a:lstStyle/>
          <a:p>
            <a:r>
              <a:rPr lang="ru-RU" sz="1400" dirty="0"/>
              <a:t>«Бульвар Монмартр.</a:t>
            </a:r>
          </a:p>
          <a:p>
            <a:r>
              <a:rPr lang="ru-RU" sz="1400" dirty="0"/>
              <a:t> После полудня, солнечно</a:t>
            </a:r>
            <a:r>
              <a:rPr lang="ru-RU" dirty="0" smtClean="0"/>
              <a:t>»</a:t>
            </a:r>
            <a:endParaRPr lang="ru-RU" dirty="0"/>
          </a:p>
        </p:txBody>
      </p:sp>
      <p:pic>
        <p:nvPicPr>
          <p:cNvPr id="5" name="Picture 8" descr=" (431x357, 57Kb)"/>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48064" y="889883"/>
            <a:ext cx="3690000" cy="3056451"/>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6" name="Прямоугольник 5"/>
          <p:cNvSpPr/>
          <p:nvPr/>
        </p:nvSpPr>
        <p:spPr>
          <a:xfrm>
            <a:off x="6470875" y="3957678"/>
            <a:ext cx="2364237" cy="307777"/>
          </a:xfrm>
          <a:prstGeom prst="rect">
            <a:avLst/>
          </a:prstGeom>
        </p:spPr>
        <p:txBody>
          <a:bodyPr wrap="none">
            <a:spAutoFit/>
          </a:bodyPr>
          <a:lstStyle/>
          <a:p>
            <a:r>
              <a:rPr lang="ru-RU" sz="1400" dirty="0"/>
              <a:t>«Бульвар Монмартр </a:t>
            </a:r>
            <a:r>
              <a:rPr lang="ru-RU" sz="1400" dirty="0" smtClean="0"/>
              <a:t>ночью»</a:t>
            </a:r>
            <a:endParaRPr lang="ru-RU" sz="1400" dirty="0"/>
          </a:p>
        </p:txBody>
      </p:sp>
      <p:pic>
        <p:nvPicPr>
          <p:cNvPr id="7" name="Picture 6" descr="http://smallbay.ru/images3/pissarro6.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928937" y="3974836"/>
            <a:ext cx="3540811" cy="2655608"/>
          </a:xfrm>
          <a:prstGeom prst="rect">
            <a:avLst/>
          </a:prstGeom>
          <a:noFill/>
          <a:ln w="19050">
            <a:solidFill>
              <a:srgbClr val="0000FF"/>
            </a:solidFill>
          </a:ln>
          <a:extLst>
            <a:ext uri="{909E8E84-426E-40DD-AFC4-6F175D3DCCD1}">
              <a14:hiddenFill xmlns:a14="http://schemas.microsoft.com/office/drawing/2010/main" xmlns="">
                <a:solidFill>
                  <a:srgbClr val="FFFFFF"/>
                </a:solidFill>
              </a14:hiddenFill>
            </a:ext>
          </a:extLst>
        </p:spPr>
      </p:pic>
      <p:sp>
        <p:nvSpPr>
          <p:cNvPr id="8" name="Прямоугольник 7"/>
          <p:cNvSpPr/>
          <p:nvPr/>
        </p:nvSpPr>
        <p:spPr>
          <a:xfrm>
            <a:off x="3639322" y="6550223"/>
            <a:ext cx="1557734" cy="307777"/>
          </a:xfrm>
          <a:prstGeom prst="rect">
            <a:avLst/>
          </a:prstGeom>
        </p:spPr>
        <p:txBody>
          <a:bodyPr wrap="none">
            <a:spAutoFit/>
          </a:bodyPr>
          <a:lstStyle/>
          <a:p>
            <a:pPr algn="r"/>
            <a:r>
              <a:rPr lang="ru-RU" sz="1400" dirty="0"/>
              <a:t>Каштаны в </a:t>
            </a:r>
            <a:r>
              <a:rPr lang="ru-RU" sz="1400" dirty="0" err="1" smtClean="0"/>
              <a:t>Овсни</a:t>
            </a:r>
            <a:endParaRPr lang="ru-RU" sz="1400" dirty="0"/>
          </a:p>
        </p:txBody>
      </p:sp>
    </p:spTree>
    <p:extLst>
      <p:ext uri="{BB962C8B-B14F-4D97-AF65-F5344CB8AC3E}">
        <p14:creationId xmlns:p14="http://schemas.microsoft.com/office/powerpoint/2010/main" xmlns="" val="22503362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39004" cy="6842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ru-RU" b="1" dirty="0" smtClean="0"/>
              <a:t>Постимпрессионизм</a:t>
            </a:r>
            <a:endParaRPr lang="ru-RU" b="1" dirty="0"/>
          </a:p>
        </p:txBody>
      </p:sp>
      <p:sp>
        <p:nvSpPr>
          <p:cNvPr id="3" name="Прямоугольник 2"/>
          <p:cNvSpPr/>
          <p:nvPr/>
        </p:nvSpPr>
        <p:spPr>
          <a:xfrm>
            <a:off x="107504" y="3441680"/>
            <a:ext cx="4572000" cy="3416320"/>
          </a:xfrm>
          <a:prstGeom prst="rect">
            <a:avLst/>
          </a:prstGeom>
          <a:solidFill>
            <a:schemeClr val="accent3">
              <a:lumMod val="40000"/>
              <a:lumOff val="60000"/>
            </a:schemeClr>
          </a:solidFill>
        </p:spPr>
        <p:txBody>
          <a:bodyPr>
            <a:spAutoFit/>
          </a:bodyPr>
          <a:lstStyle/>
          <a:p>
            <a:r>
              <a:rPr lang="ru-RU" dirty="0"/>
              <a:t>Представитель постимпрессионизма увлекался не внешним, а внутренним. Художники задумываются о том, как вернуть в живопись содержание, которому не придавали значения импрессионисты. Сам термин «постимпрессионизм» появился благодаря критику из Англии Роджеру </a:t>
            </a:r>
            <a:r>
              <a:rPr lang="ru-RU" dirty="0" err="1"/>
              <a:t>Фрайю</a:t>
            </a:r>
            <a:r>
              <a:rPr lang="ru-RU" dirty="0"/>
              <a:t>. Он дал такое название направлению в 1910 году после посещения выставки в Лондоне, где познакомился с работами Ван Гога, Сезанна, Сера и других живописцев</a:t>
            </a:r>
            <a:r>
              <a:rPr lang="ru-RU" dirty="0" smtClean="0"/>
              <a:t>.</a:t>
            </a:r>
            <a:endParaRPr lang="ru-RU" dirty="0"/>
          </a:p>
        </p:txBody>
      </p:sp>
    </p:spTree>
    <p:extLst>
      <p:ext uri="{BB962C8B-B14F-4D97-AF65-F5344CB8AC3E}">
        <p14:creationId xmlns:p14="http://schemas.microsoft.com/office/powerpoint/2010/main" xmlns="" val="4050405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16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03848" y="-36105"/>
            <a:ext cx="6912768" cy="388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68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9512" y="-61732"/>
            <a:ext cx="3672408" cy="38036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685"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051720" y="3756798"/>
            <a:ext cx="5328592" cy="30938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96268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373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188640"/>
            <a:ext cx="7315200" cy="5772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483768" y="6093296"/>
            <a:ext cx="4572000" cy="369332"/>
          </a:xfrm>
          <a:prstGeom prst="rect">
            <a:avLst/>
          </a:prstGeom>
        </p:spPr>
        <p:txBody>
          <a:bodyPr>
            <a:spAutoFit/>
          </a:bodyPr>
          <a:lstStyle/>
          <a:p>
            <a:r>
              <a:rPr lang="ru-RU" dirty="0"/>
              <a:t>«Ночное кафе в </a:t>
            </a:r>
            <a:r>
              <a:rPr lang="ru-RU" dirty="0" err="1"/>
              <a:t>Арле</a:t>
            </a:r>
            <a:r>
              <a:rPr lang="ru-RU" dirty="0"/>
              <a:t>», Ван </a:t>
            </a:r>
            <a:r>
              <a:rPr lang="ru-RU" dirty="0" smtClean="0"/>
              <a:t>Гог</a:t>
            </a:r>
            <a:endParaRPr lang="ru-RU" dirty="0"/>
          </a:p>
        </p:txBody>
      </p:sp>
    </p:spTree>
    <p:extLst>
      <p:ext uri="{BB962C8B-B14F-4D97-AF65-F5344CB8AC3E}">
        <p14:creationId xmlns:p14="http://schemas.microsoft.com/office/powerpoint/2010/main" xmlns="" val="26093159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рямоугольник 2"/>
          <p:cNvSpPr/>
          <p:nvPr/>
        </p:nvSpPr>
        <p:spPr>
          <a:xfrm>
            <a:off x="3131840" y="6309320"/>
            <a:ext cx="2449325" cy="369332"/>
          </a:xfrm>
          <a:prstGeom prst="rect">
            <a:avLst/>
          </a:prstGeom>
        </p:spPr>
        <p:txBody>
          <a:bodyPr wrap="none">
            <a:spAutoFit/>
          </a:bodyPr>
          <a:lstStyle/>
          <a:p>
            <a:r>
              <a:rPr lang="ru-RU" dirty="0"/>
              <a:t>Ван Гог. Звёздная ночь.</a:t>
            </a:r>
          </a:p>
        </p:txBody>
      </p:sp>
      <p:pic>
        <p:nvPicPr>
          <p:cNvPr id="747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15530"/>
            <a:ext cx="7689296" cy="61206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475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5311" y="-40036"/>
            <a:ext cx="7921794" cy="62318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57976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0"/>
            <a:ext cx="8245478" cy="68547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611560" y="5726507"/>
            <a:ext cx="8229600" cy="1143000"/>
          </a:xfrm>
        </p:spPr>
        <p:txBody>
          <a:bodyPr>
            <a:normAutofit/>
          </a:bodyPr>
          <a:lstStyle/>
          <a:p>
            <a:r>
              <a:rPr lang="ru-RU" sz="2400" dirty="0" smtClean="0">
                <a:solidFill>
                  <a:schemeClr val="bg1"/>
                </a:solidFill>
              </a:rPr>
              <a:t>Поль Гоген «Автопортрет»</a:t>
            </a:r>
            <a:endParaRPr lang="ru-RU" sz="2400" dirty="0">
              <a:solidFill>
                <a:schemeClr val="bg1"/>
              </a:solidFill>
            </a:endParaRPr>
          </a:p>
        </p:txBody>
      </p:sp>
    </p:spTree>
    <p:extLst>
      <p:ext uri="{BB962C8B-B14F-4D97-AF65-F5344CB8AC3E}">
        <p14:creationId xmlns:p14="http://schemas.microsoft.com/office/powerpoint/2010/main" xmlns="" val="35979325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27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332656"/>
            <a:ext cx="7315200" cy="5391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051720" y="6237312"/>
            <a:ext cx="5400600" cy="369332"/>
          </a:xfrm>
          <a:prstGeom prst="rect">
            <a:avLst/>
          </a:prstGeom>
        </p:spPr>
        <p:txBody>
          <a:bodyPr wrap="square">
            <a:spAutoFit/>
          </a:bodyPr>
          <a:lstStyle/>
          <a:p>
            <a:r>
              <a:rPr lang="ru-RU" dirty="0" smtClean="0"/>
              <a:t>Поль Гоген «Таитянские </a:t>
            </a:r>
            <a:r>
              <a:rPr lang="ru-RU" dirty="0"/>
              <a:t>женщины на побережье</a:t>
            </a:r>
            <a:r>
              <a:rPr lang="ru-RU" dirty="0" smtClean="0"/>
              <a:t>»</a:t>
            </a:r>
            <a:endParaRPr lang="ru-RU" dirty="0"/>
          </a:p>
        </p:txBody>
      </p:sp>
    </p:spTree>
    <p:extLst>
      <p:ext uri="{BB962C8B-B14F-4D97-AF65-F5344CB8AC3E}">
        <p14:creationId xmlns:p14="http://schemas.microsoft.com/office/powerpoint/2010/main" xmlns="" val="1391734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88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30872"/>
            <a:ext cx="8359775" cy="6613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73891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680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70385" y="18380"/>
            <a:ext cx="6858000" cy="684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680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8380"/>
            <a:ext cx="3980264" cy="5760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40636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78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4673600" cy="604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78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3601" y="1138461"/>
            <a:ext cx="4454866" cy="57177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23930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577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50" y="0"/>
            <a:ext cx="90297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1331640" y="6488668"/>
            <a:ext cx="5904656" cy="369332"/>
          </a:xfrm>
          <a:prstGeom prst="rect">
            <a:avLst/>
          </a:prstGeom>
        </p:spPr>
        <p:txBody>
          <a:bodyPr wrap="square">
            <a:spAutoFit/>
          </a:bodyPr>
          <a:lstStyle/>
          <a:p>
            <a:r>
              <a:rPr lang="ru-RU" dirty="0">
                <a:solidFill>
                  <a:schemeClr val="accent1">
                    <a:lumMod val="20000"/>
                    <a:lumOff val="80000"/>
                  </a:schemeClr>
                </a:solidFill>
              </a:rPr>
              <a:t>Анри Тулуз-Лотрек. Танец в "</a:t>
            </a:r>
            <a:r>
              <a:rPr lang="ru-RU" dirty="0" err="1">
                <a:solidFill>
                  <a:schemeClr val="accent1">
                    <a:lumMod val="20000"/>
                    <a:lumOff val="80000"/>
                  </a:schemeClr>
                </a:solidFill>
              </a:rPr>
              <a:t>Мулен</a:t>
            </a:r>
            <a:r>
              <a:rPr lang="ru-RU" dirty="0">
                <a:solidFill>
                  <a:schemeClr val="accent1">
                    <a:lumMod val="20000"/>
                    <a:lumOff val="80000"/>
                  </a:schemeClr>
                </a:solidFill>
              </a:rPr>
              <a:t> Руж" - 1889—1890 </a:t>
            </a:r>
          </a:p>
        </p:txBody>
      </p:sp>
    </p:spTree>
    <p:extLst>
      <p:ext uri="{BB962C8B-B14F-4D97-AF65-F5344CB8AC3E}">
        <p14:creationId xmlns:p14="http://schemas.microsoft.com/office/powerpoint/2010/main" xmlns="" val="31578462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94423" y="-59988"/>
            <a:ext cx="5149577" cy="6917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67544" y="188640"/>
            <a:ext cx="3096344" cy="936104"/>
          </a:xfrm>
          <a:solidFill>
            <a:schemeClr val="bg2">
              <a:lumMod val="90000"/>
            </a:schemeClr>
          </a:solidFill>
        </p:spPr>
        <p:txBody>
          <a:bodyPr/>
          <a:lstStyle/>
          <a:p>
            <a:r>
              <a:rPr lang="ru-RU" b="1" dirty="0">
                <a:effectLst>
                  <a:outerShdw blurRad="38100" dist="38100" dir="2700000" algn="tl">
                    <a:srgbClr val="000000">
                      <a:alpha val="43137"/>
                    </a:srgbClr>
                  </a:outerShdw>
                </a:effectLst>
              </a:rPr>
              <a:t>Модерн</a:t>
            </a:r>
          </a:p>
        </p:txBody>
      </p:sp>
      <p:sp>
        <p:nvSpPr>
          <p:cNvPr id="3" name="Прямоугольник 2"/>
          <p:cNvSpPr/>
          <p:nvPr/>
        </p:nvSpPr>
        <p:spPr>
          <a:xfrm>
            <a:off x="30057" y="2996952"/>
            <a:ext cx="3994423" cy="3785652"/>
          </a:xfrm>
          <a:prstGeom prst="rect">
            <a:avLst/>
          </a:prstGeom>
          <a:solidFill>
            <a:schemeClr val="accent6">
              <a:lumMod val="20000"/>
              <a:lumOff val="80000"/>
            </a:schemeClr>
          </a:solidFill>
        </p:spPr>
        <p:txBody>
          <a:bodyPr wrap="square">
            <a:spAutoFit/>
          </a:bodyPr>
          <a:lstStyle/>
          <a:p>
            <a:r>
              <a:rPr lang="ru-RU" sz="2400" b="1" i="1" dirty="0"/>
              <a:t>Модерн </a:t>
            </a:r>
            <a:r>
              <a:rPr lang="ru-RU" dirty="0"/>
              <a:t>(фр. </a:t>
            </a:r>
            <a:r>
              <a:rPr lang="ru-RU" dirty="0" err="1"/>
              <a:t>modern</a:t>
            </a:r>
            <a:r>
              <a:rPr lang="ru-RU" dirty="0"/>
              <a:t> — новый) — художественный стиль в искусстве, который возник на излете XIX века и царил вплоть до начала Первой Мировой войны. Его характерные черты — декоративность, плавность линий и округлость форм, их гибкость и текучесть. Также в модерне вы найдете обилие орнаментов и украшений, внимание к растительным, природным мотивам, а фигуры будут плоскими, как на плакатах и витражах.</a:t>
            </a:r>
          </a:p>
        </p:txBody>
      </p:sp>
    </p:spTree>
    <p:extLst>
      <p:ext uri="{BB962C8B-B14F-4D97-AF65-F5344CB8AC3E}">
        <p14:creationId xmlns:p14="http://schemas.microsoft.com/office/powerpoint/2010/main" xmlns="" val="16980959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19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7504" y="13157"/>
            <a:ext cx="4801940" cy="66693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5004048" y="5805264"/>
            <a:ext cx="4067944" cy="646331"/>
          </a:xfrm>
          <a:prstGeom prst="rect">
            <a:avLst/>
          </a:prstGeom>
        </p:spPr>
        <p:txBody>
          <a:bodyPr wrap="square">
            <a:spAutoFit/>
          </a:bodyPr>
          <a:lstStyle/>
          <a:p>
            <a:r>
              <a:rPr lang="ru-RU" dirty="0"/>
              <a:t>О. </a:t>
            </a:r>
            <a:r>
              <a:rPr lang="ru-RU" dirty="0" err="1"/>
              <a:t>Бердслея</a:t>
            </a:r>
            <a:r>
              <a:rPr lang="ru-RU" dirty="0"/>
              <a:t> 1894 г. из цикла «</a:t>
            </a:r>
            <a:r>
              <a:rPr lang="ru-RU" dirty="0" err="1"/>
              <a:t>Саломея</a:t>
            </a:r>
            <a:r>
              <a:rPr lang="ru-RU" dirty="0"/>
              <a:t>» (по пьесе О. </a:t>
            </a:r>
            <a:r>
              <a:rPr lang="ru-RU" dirty="0" err="1"/>
              <a:t>Уальда</a:t>
            </a:r>
            <a:r>
              <a:rPr lang="ru-RU" dirty="0"/>
              <a:t>)</a:t>
            </a:r>
          </a:p>
        </p:txBody>
      </p:sp>
    </p:spTree>
    <p:extLst>
      <p:ext uri="{BB962C8B-B14F-4D97-AF65-F5344CB8AC3E}">
        <p14:creationId xmlns:p14="http://schemas.microsoft.com/office/powerpoint/2010/main" xmlns="" val="36819354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29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5812156"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6372200" y="6165304"/>
            <a:ext cx="2343590" cy="369332"/>
          </a:xfrm>
          <a:prstGeom prst="rect">
            <a:avLst/>
          </a:prstGeom>
        </p:spPr>
        <p:txBody>
          <a:bodyPr wrap="none">
            <a:spAutoFit/>
          </a:bodyPr>
          <a:lstStyle/>
          <a:p>
            <a:r>
              <a:rPr lang="ru-RU" dirty="0"/>
              <a:t>Густав </a:t>
            </a:r>
            <a:r>
              <a:rPr lang="ru-RU" dirty="0" err="1"/>
              <a:t>Климт</a:t>
            </a:r>
            <a:r>
              <a:rPr lang="ru-RU" dirty="0"/>
              <a:t> Поцелуй</a:t>
            </a:r>
          </a:p>
        </p:txBody>
      </p:sp>
    </p:spTree>
    <p:extLst>
      <p:ext uri="{BB962C8B-B14F-4D97-AF65-F5344CB8AC3E}">
        <p14:creationId xmlns:p14="http://schemas.microsoft.com/office/powerpoint/2010/main" xmlns="" val="30328866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39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116632"/>
            <a:ext cx="7213160" cy="65253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411760" y="6154608"/>
            <a:ext cx="3205558" cy="369332"/>
          </a:xfrm>
          <a:prstGeom prst="rect">
            <a:avLst/>
          </a:prstGeom>
        </p:spPr>
        <p:txBody>
          <a:bodyPr wrap="none">
            <a:spAutoFit/>
          </a:bodyPr>
          <a:lstStyle/>
          <a:p>
            <a:r>
              <a:rPr lang="ru-RU" dirty="0">
                <a:solidFill>
                  <a:schemeClr val="bg1"/>
                </a:solidFill>
              </a:rPr>
              <a:t>Смерть и Жизнь - </a:t>
            </a:r>
            <a:r>
              <a:rPr lang="ru-RU" dirty="0" err="1">
                <a:solidFill>
                  <a:schemeClr val="bg1"/>
                </a:solidFill>
              </a:rPr>
              <a:t>Климт</a:t>
            </a:r>
            <a:r>
              <a:rPr lang="ru-RU" dirty="0">
                <a:solidFill>
                  <a:schemeClr val="bg1"/>
                </a:solidFill>
              </a:rPr>
              <a:t> Густав</a:t>
            </a:r>
          </a:p>
        </p:txBody>
      </p:sp>
    </p:spTree>
    <p:extLst>
      <p:ext uri="{BB962C8B-B14F-4D97-AF65-F5344CB8AC3E}">
        <p14:creationId xmlns:p14="http://schemas.microsoft.com/office/powerpoint/2010/main" xmlns="" val="841052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849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9992"/>
            <a:ext cx="4185961"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339752" y="6396651"/>
            <a:ext cx="1645002" cy="369332"/>
          </a:xfrm>
          <a:prstGeom prst="rect">
            <a:avLst/>
          </a:prstGeom>
        </p:spPr>
        <p:txBody>
          <a:bodyPr wrap="none">
            <a:spAutoFit/>
          </a:bodyPr>
          <a:lstStyle/>
          <a:p>
            <a:r>
              <a:rPr lang="ru-RU" b="1" dirty="0"/>
              <a:t>Альфонс Муха</a:t>
            </a:r>
          </a:p>
        </p:txBody>
      </p:sp>
      <p:pic>
        <p:nvPicPr>
          <p:cNvPr id="8499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76056" y="20631"/>
            <a:ext cx="2694659" cy="6865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228771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60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576" y="-124"/>
            <a:ext cx="6635115"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7542640" y="6488668"/>
            <a:ext cx="1645002" cy="369332"/>
          </a:xfrm>
          <a:prstGeom prst="rect">
            <a:avLst/>
          </a:prstGeom>
        </p:spPr>
        <p:txBody>
          <a:bodyPr wrap="none">
            <a:spAutoFit/>
          </a:bodyPr>
          <a:lstStyle/>
          <a:p>
            <a:r>
              <a:rPr lang="ru-RU" b="1" dirty="0"/>
              <a:t>Альфонс Муха</a:t>
            </a:r>
          </a:p>
        </p:txBody>
      </p:sp>
    </p:spTree>
    <p:extLst>
      <p:ext uri="{BB962C8B-B14F-4D97-AF65-F5344CB8AC3E}">
        <p14:creationId xmlns:p14="http://schemas.microsoft.com/office/powerpoint/2010/main" xmlns="" val="23703771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4098" name="Picture 2" descr="https://get.wallhere.com/photo/painting-illustration-abstract-triangle-pattern-geometry-circle-classic-art-Wassily-Kandinsky-ART-color-modern-art-plucked-string-instruments-string-instrument-161026.jpg"/>
          <p:cNvPicPr>
            <a:picLocks noChangeAspect="1" noChangeArrowheads="1"/>
          </p:cNvPicPr>
          <p:nvPr/>
        </p:nvPicPr>
        <p:blipFill>
          <a:blip r:embed="rId2">
            <a:lum bright="70000" contrast="-70000"/>
            <a:extLst>
              <a:ext uri="{28A0092B-C50C-407E-A947-70E740481C1C}">
                <a14:useLocalDpi xmlns:a14="http://schemas.microsoft.com/office/drawing/2010/main" xmlns="" val="0"/>
              </a:ext>
            </a:extLst>
          </a:blip>
          <a:srcRect/>
          <a:stretch>
            <a:fillRect/>
          </a:stretch>
        </p:blipFill>
        <p:spPr bwMode="auto">
          <a:xfrm>
            <a:off x="-8783" y="0"/>
            <a:ext cx="9152783"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87624" y="647691"/>
            <a:ext cx="7416824" cy="556261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480094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99392"/>
            <a:ext cx="9144000" cy="69573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99392"/>
            <a:ext cx="8229600" cy="1143000"/>
          </a:xfrm>
        </p:spPr>
        <p:txBody>
          <a:bodyPr/>
          <a:lstStyle/>
          <a:p>
            <a:r>
              <a:rPr lang="ru-RU" b="1" dirty="0"/>
              <a:t>Фовизм</a:t>
            </a:r>
            <a:endParaRPr lang="ru-RU" dirty="0"/>
          </a:p>
        </p:txBody>
      </p:sp>
      <p:sp>
        <p:nvSpPr>
          <p:cNvPr id="3" name="Объект 2"/>
          <p:cNvSpPr>
            <a:spLocks noGrp="1"/>
          </p:cNvSpPr>
          <p:nvPr>
            <p:ph idx="1"/>
          </p:nvPr>
        </p:nvSpPr>
        <p:spPr>
          <a:xfrm>
            <a:off x="107504" y="908720"/>
            <a:ext cx="4464496" cy="4320480"/>
          </a:xfrm>
          <a:solidFill>
            <a:srgbClr val="FFFF00"/>
          </a:solidFill>
        </p:spPr>
        <p:txBody>
          <a:bodyPr>
            <a:normAutofit fontScale="70000" lnSpcReduction="20000"/>
          </a:bodyPr>
          <a:lstStyle/>
          <a:p>
            <a:r>
              <a:rPr lang="ru-RU" dirty="0"/>
              <a:t/>
            </a:r>
            <a:br>
              <a:rPr lang="ru-RU" dirty="0"/>
            </a:br>
            <a:r>
              <a:rPr lang="ru-RU" b="1" dirty="0"/>
              <a:t>Фовизм </a:t>
            </a:r>
            <a:r>
              <a:rPr lang="ru-RU" dirty="0"/>
              <a:t>(</a:t>
            </a:r>
            <a:r>
              <a:rPr lang="ru-RU" dirty="0" err="1"/>
              <a:t>fauvisme</a:t>
            </a:r>
            <a:r>
              <a:rPr lang="ru-RU" dirty="0"/>
              <a:t>) — название, образованное от слова </a:t>
            </a:r>
            <a:r>
              <a:rPr lang="ru-RU" dirty="0" err="1"/>
              <a:t>fauve</a:t>
            </a:r>
            <a:r>
              <a:rPr lang="ru-RU" dirty="0"/>
              <a:t>, что в переводе с французского означает </a:t>
            </a:r>
            <a:r>
              <a:rPr lang="ru-RU" b="1" i="1" dirty="0"/>
              <a:t>«дикий». </a:t>
            </a:r>
            <a:r>
              <a:rPr lang="ru-RU" dirty="0"/>
              <a:t>И это неслучайно: выставка </a:t>
            </a:r>
            <a:r>
              <a:rPr lang="ru-RU" dirty="0" err="1"/>
              <a:t>фовистов</a:t>
            </a:r>
            <a:r>
              <a:rPr lang="ru-RU" dirty="0"/>
              <a:t> в 1905 году в парижском Осеннем Салоне вызвала бурную реакцию зрителей и критиков, поражённых экспрессивным буйством красок. Критик Луи </a:t>
            </a:r>
            <a:r>
              <a:rPr lang="ru-RU" dirty="0" err="1"/>
              <a:t>Воксель</a:t>
            </a:r>
            <a:r>
              <a:rPr lang="ru-RU" dirty="0"/>
              <a:t> (</a:t>
            </a:r>
            <a:r>
              <a:rPr lang="ru-RU" dirty="0" err="1"/>
              <a:t>Louis</a:t>
            </a:r>
            <a:r>
              <a:rPr lang="ru-RU" dirty="0"/>
              <a:t> </a:t>
            </a:r>
            <a:r>
              <a:rPr lang="ru-RU" dirty="0" err="1"/>
              <a:t>Vauxcelles</a:t>
            </a:r>
            <a:r>
              <a:rPr lang="ru-RU" dirty="0"/>
              <a:t>) назвал </a:t>
            </a:r>
            <a:r>
              <a:rPr lang="ru-RU" dirty="0" err="1"/>
              <a:t>фовистов</a:t>
            </a:r>
            <a:r>
              <a:rPr lang="ru-RU" dirty="0"/>
              <a:t> </a:t>
            </a:r>
            <a:r>
              <a:rPr lang="ru-RU" b="1" i="1" dirty="0"/>
              <a:t>«дикими зверями», </a:t>
            </a:r>
            <a:r>
              <a:rPr lang="ru-RU" dirty="0"/>
              <a:t>а из творения – </a:t>
            </a:r>
            <a:r>
              <a:rPr lang="ru-RU" b="1" i="1" dirty="0"/>
              <a:t>«оргией цветов».</a:t>
            </a:r>
          </a:p>
        </p:txBody>
      </p:sp>
      <p:sp>
        <p:nvSpPr>
          <p:cNvPr id="4" name="Прямоугольник 3"/>
          <p:cNvSpPr/>
          <p:nvPr/>
        </p:nvSpPr>
        <p:spPr>
          <a:xfrm>
            <a:off x="5004048" y="3140968"/>
            <a:ext cx="4086200" cy="3416320"/>
          </a:xfrm>
          <a:prstGeom prst="rect">
            <a:avLst/>
          </a:prstGeom>
          <a:solidFill>
            <a:srgbClr val="FF0000"/>
          </a:solidFill>
        </p:spPr>
        <p:txBody>
          <a:bodyPr wrap="square">
            <a:spAutoFit/>
          </a:bodyPr>
          <a:lstStyle/>
          <a:p>
            <a:r>
              <a:rPr lang="ru-RU" dirty="0" smtClean="0">
                <a:solidFill>
                  <a:schemeClr val="bg1"/>
                </a:solidFill>
              </a:rPr>
              <a:t>Художники-</a:t>
            </a:r>
            <a:r>
              <a:rPr lang="ru-RU" dirty="0" err="1" smtClean="0">
                <a:solidFill>
                  <a:schemeClr val="bg1"/>
                </a:solidFill>
              </a:rPr>
              <a:t>фовисты</a:t>
            </a:r>
            <a:r>
              <a:rPr lang="ru-RU" dirty="0" smtClean="0">
                <a:solidFill>
                  <a:schemeClr val="bg1"/>
                </a:solidFill>
              </a:rPr>
              <a:t> </a:t>
            </a:r>
            <a:r>
              <a:rPr lang="ru-RU" dirty="0">
                <a:solidFill>
                  <a:schemeClr val="bg1"/>
                </a:solidFill>
              </a:rPr>
              <a:t>брали яркие, контрастные краски, часто выбирали непривычные и неестественные цвета, а вместо переливов оттенков использовали много четких контуров и пятен. В своих произведениях они отказывались от выстраивания объема и пространства, делая их условными, обобщенными. Все это, вместе с динамичными мазками, работало на главную цель — яркую, экзальтированную эмоцию.</a:t>
            </a:r>
          </a:p>
        </p:txBody>
      </p:sp>
    </p:spTree>
    <p:extLst>
      <p:ext uri="{BB962C8B-B14F-4D97-AF65-F5344CB8AC3E}">
        <p14:creationId xmlns:p14="http://schemas.microsoft.com/office/powerpoint/2010/main" xmlns="" val="39754382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653"/>
            <a:ext cx="9144000" cy="69258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23528" y="5013176"/>
            <a:ext cx="6480720" cy="1684784"/>
          </a:xfrm>
          <a:solidFill>
            <a:srgbClr val="FFC000"/>
          </a:solidFill>
        </p:spPr>
        <p:txBody>
          <a:bodyPr>
            <a:normAutofit fontScale="92500" lnSpcReduction="20000"/>
          </a:bodyPr>
          <a:lstStyle/>
          <a:p>
            <a:pPr marL="0" indent="0">
              <a:buNone/>
            </a:pPr>
            <a:r>
              <a:rPr lang="ru-RU" dirty="0" smtClean="0"/>
              <a:t>Главные </a:t>
            </a:r>
            <a:r>
              <a:rPr lang="ru-RU" dirty="0"/>
              <a:t>художники: </a:t>
            </a:r>
            <a:r>
              <a:rPr lang="ru-RU" b="1" i="1" dirty="0"/>
              <a:t>Анри Матисс, Андре Дерен, Морис де </a:t>
            </a:r>
            <a:r>
              <a:rPr lang="ru-RU" b="1" i="1" dirty="0" err="1"/>
              <a:t>Вламинк</a:t>
            </a:r>
            <a:r>
              <a:rPr lang="ru-RU" b="1" i="1" dirty="0"/>
              <a:t>, Альбер Марке, Рауль </a:t>
            </a:r>
            <a:r>
              <a:rPr lang="ru-RU" b="1" i="1" dirty="0" err="1"/>
              <a:t>Дюфи</a:t>
            </a:r>
            <a:r>
              <a:rPr lang="ru-RU" b="1" i="1" dirty="0"/>
              <a:t>, </a:t>
            </a:r>
            <a:r>
              <a:rPr lang="ru-RU" b="1" i="1" dirty="0" err="1"/>
              <a:t>Отон</a:t>
            </a:r>
            <a:r>
              <a:rPr lang="ru-RU" b="1" i="1" dirty="0"/>
              <a:t> </a:t>
            </a:r>
            <a:r>
              <a:rPr lang="ru-RU" b="1" i="1" dirty="0" err="1"/>
              <a:t>Фриез</a:t>
            </a:r>
            <a:r>
              <a:rPr lang="ru-RU" b="1" i="1" dirty="0"/>
              <a:t>, Жорж </a:t>
            </a:r>
            <a:r>
              <a:rPr lang="ru-RU" b="1" i="1" dirty="0" err="1"/>
              <a:t>Руо</a:t>
            </a:r>
            <a:r>
              <a:rPr lang="ru-RU" b="1" i="1" dirty="0"/>
              <a:t>, </a:t>
            </a:r>
            <a:r>
              <a:rPr lang="ru-RU" b="1" i="1" dirty="0" err="1"/>
              <a:t>Кес</a:t>
            </a:r>
            <a:r>
              <a:rPr lang="ru-RU" b="1" i="1" dirty="0"/>
              <a:t> </a:t>
            </a:r>
            <a:r>
              <a:rPr lang="ru-RU" b="1" i="1" dirty="0" err="1"/>
              <a:t>ван</a:t>
            </a:r>
            <a:r>
              <a:rPr lang="ru-RU" b="1" i="1" dirty="0"/>
              <a:t> </a:t>
            </a:r>
            <a:r>
              <a:rPr lang="ru-RU" b="1" i="1" dirty="0" err="1"/>
              <a:t>Донген</a:t>
            </a:r>
            <a:r>
              <a:rPr lang="ru-RU" b="1" i="1" dirty="0"/>
              <a:t>.</a:t>
            </a:r>
          </a:p>
        </p:txBody>
      </p:sp>
    </p:spTree>
    <p:extLst>
      <p:ext uri="{BB962C8B-B14F-4D97-AF65-F5344CB8AC3E}">
        <p14:creationId xmlns:p14="http://schemas.microsoft.com/office/powerpoint/2010/main" xmlns="" val="16581266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058" y="-99392"/>
            <a:ext cx="9159057" cy="69573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ямоугольник 3"/>
          <p:cNvSpPr/>
          <p:nvPr/>
        </p:nvSpPr>
        <p:spPr>
          <a:xfrm>
            <a:off x="2381112" y="6488668"/>
            <a:ext cx="4428648" cy="369332"/>
          </a:xfrm>
          <a:prstGeom prst="rect">
            <a:avLst/>
          </a:prstGeom>
        </p:spPr>
        <p:txBody>
          <a:bodyPr wrap="none">
            <a:spAutoFit/>
          </a:bodyPr>
          <a:lstStyle/>
          <a:p>
            <a:r>
              <a:rPr lang="ru-RU" dirty="0">
                <a:solidFill>
                  <a:schemeClr val="bg1"/>
                </a:solidFill>
              </a:rPr>
              <a:t>Андре Дерен. Мост </a:t>
            </a:r>
            <a:r>
              <a:rPr lang="ru-RU" dirty="0" err="1">
                <a:solidFill>
                  <a:schemeClr val="bg1"/>
                </a:solidFill>
              </a:rPr>
              <a:t>Чаринг</a:t>
            </a:r>
            <a:r>
              <a:rPr lang="ru-RU" dirty="0">
                <a:solidFill>
                  <a:schemeClr val="bg1"/>
                </a:solidFill>
              </a:rPr>
              <a:t>-Кросс. 1906 год</a:t>
            </a:r>
          </a:p>
        </p:txBody>
      </p:sp>
    </p:spTree>
    <p:extLst>
      <p:ext uri="{BB962C8B-B14F-4D97-AF65-F5344CB8AC3E}">
        <p14:creationId xmlns:p14="http://schemas.microsoft.com/office/powerpoint/2010/main" xmlns="" val="608123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718" y="5427"/>
            <a:ext cx="9144000" cy="6819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555776" y="188640"/>
            <a:ext cx="4310667" cy="369332"/>
          </a:xfrm>
          <a:prstGeom prst="rect">
            <a:avLst/>
          </a:prstGeom>
        </p:spPr>
        <p:txBody>
          <a:bodyPr wrap="none">
            <a:spAutoFit/>
          </a:bodyPr>
          <a:lstStyle/>
          <a:p>
            <a:r>
              <a:rPr lang="ru-RU" dirty="0">
                <a:solidFill>
                  <a:schemeClr val="bg1"/>
                </a:solidFill>
              </a:rPr>
              <a:t>Морис де </a:t>
            </a:r>
            <a:r>
              <a:rPr lang="ru-RU" dirty="0" err="1">
                <a:solidFill>
                  <a:schemeClr val="bg1"/>
                </a:solidFill>
              </a:rPr>
              <a:t>Вламинк</a:t>
            </a:r>
            <a:r>
              <a:rPr lang="ru-RU" dirty="0">
                <a:solidFill>
                  <a:schemeClr val="bg1"/>
                </a:solidFill>
              </a:rPr>
              <a:t>. Сена в </a:t>
            </a:r>
            <a:r>
              <a:rPr lang="ru-RU" dirty="0" err="1">
                <a:solidFill>
                  <a:schemeClr val="bg1"/>
                </a:solidFill>
              </a:rPr>
              <a:t>Шату</a:t>
            </a:r>
            <a:r>
              <a:rPr lang="ru-RU" dirty="0">
                <a:solidFill>
                  <a:schemeClr val="bg1"/>
                </a:solidFill>
              </a:rPr>
              <a:t>. 1906 год</a:t>
            </a:r>
          </a:p>
        </p:txBody>
      </p:sp>
    </p:spTree>
    <p:extLst>
      <p:ext uri="{BB962C8B-B14F-4D97-AF65-F5344CB8AC3E}">
        <p14:creationId xmlns:p14="http://schemas.microsoft.com/office/powerpoint/2010/main" xmlns="" val="15569770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00" y="-15978"/>
            <a:ext cx="9140600" cy="68739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5317869" y="6488668"/>
            <a:ext cx="3812775" cy="369332"/>
          </a:xfrm>
          <a:prstGeom prst="rect">
            <a:avLst/>
          </a:prstGeom>
        </p:spPr>
        <p:txBody>
          <a:bodyPr wrap="none">
            <a:spAutoFit/>
          </a:bodyPr>
          <a:lstStyle/>
          <a:p>
            <a:r>
              <a:rPr lang="ru-RU" dirty="0">
                <a:solidFill>
                  <a:schemeClr val="bg1"/>
                </a:solidFill>
              </a:rPr>
              <a:t>Красная комната, Анри Матисс, 1908</a:t>
            </a:r>
          </a:p>
        </p:txBody>
      </p:sp>
    </p:spTree>
    <p:extLst>
      <p:ext uri="{BB962C8B-B14F-4D97-AF65-F5344CB8AC3E}">
        <p14:creationId xmlns:p14="http://schemas.microsoft.com/office/powerpoint/2010/main" xmlns="" val="26005812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23928" y="190500"/>
            <a:ext cx="5057775" cy="6667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51520" y="6093296"/>
            <a:ext cx="3150096" cy="646331"/>
          </a:xfrm>
          <a:prstGeom prst="rect">
            <a:avLst/>
          </a:prstGeom>
          <a:solidFill>
            <a:srgbClr val="FFC000"/>
          </a:solidFill>
        </p:spPr>
        <p:style>
          <a:lnRef idx="1">
            <a:schemeClr val="accent2"/>
          </a:lnRef>
          <a:fillRef idx="2">
            <a:schemeClr val="accent2"/>
          </a:fillRef>
          <a:effectRef idx="1">
            <a:schemeClr val="accent2"/>
          </a:effectRef>
          <a:fontRef idx="minor">
            <a:schemeClr val="dk1"/>
          </a:fontRef>
        </p:style>
        <p:txBody>
          <a:bodyPr wrap="square">
            <a:spAutoFit/>
          </a:bodyPr>
          <a:lstStyle/>
          <a:p>
            <a:r>
              <a:rPr lang="ru-RU" dirty="0"/>
              <a:t>Портрет Лидии </a:t>
            </a:r>
            <a:r>
              <a:rPr lang="ru-RU" dirty="0" err="1"/>
              <a:t>Делекторской</a:t>
            </a:r>
            <a:r>
              <a:rPr lang="ru-RU" dirty="0"/>
              <a:t>, 1947 </a:t>
            </a:r>
            <a:r>
              <a:rPr lang="ru-RU" dirty="0" smtClean="0"/>
              <a:t>Анри </a:t>
            </a:r>
            <a:r>
              <a:rPr lang="ru-RU" dirty="0"/>
              <a:t>Матисс</a:t>
            </a:r>
          </a:p>
        </p:txBody>
      </p:sp>
    </p:spTree>
    <p:extLst>
      <p:ext uri="{BB962C8B-B14F-4D97-AF65-F5344CB8AC3E}">
        <p14:creationId xmlns:p14="http://schemas.microsoft.com/office/powerpoint/2010/main" xmlns="" val="10487067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r="1538" b="9450"/>
          <a:stretch/>
        </p:blipFill>
        <p:spPr bwMode="auto">
          <a:xfrm>
            <a:off x="-186" y="0"/>
            <a:ext cx="9100530" cy="6741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996717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828" y="-34404"/>
            <a:ext cx="9200094" cy="68924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4355976" y="2348880"/>
            <a:ext cx="4572000" cy="2585323"/>
          </a:xfrm>
          <a:prstGeom prst="rect">
            <a:avLst/>
          </a:prstGeom>
          <a:solidFill>
            <a:srgbClr val="FFC000"/>
          </a:solidFill>
        </p:spPr>
        <p:txBody>
          <a:bodyPr>
            <a:spAutoFit/>
          </a:bodyPr>
          <a:lstStyle/>
          <a:p>
            <a:r>
              <a:rPr lang="ru-RU" dirty="0" err="1" smtClean="0"/>
              <a:t>Экспрессиони́зм</a:t>
            </a:r>
            <a:r>
              <a:rPr lang="ru-RU" dirty="0" smtClean="0"/>
              <a:t> </a:t>
            </a:r>
            <a:r>
              <a:rPr lang="ru-RU" dirty="0"/>
              <a:t>(от лат. </a:t>
            </a:r>
            <a:r>
              <a:rPr lang="ru-RU" dirty="0" err="1"/>
              <a:t>expressio</a:t>
            </a:r>
            <a:r>
              <a:rPr lang="ru-RU" dirty="0"/>
              <a:t>, «выражение») — течение в европейском искусстве эпохи модернизма, получившее наибольшее развитие в первые десятилетия XX века, преимущественно в Германии и Австрии. Экспрессионизм стремится не столько к воспроизведению действительности, сколько к выражению эмоционального состояния автора. </a:t>
            </a:r>
          </a:p>
        </p:txBody>
      </p:sp>
      <p:sp>
        <p:nvSpPr>
          <p:cNvPr id="3" name="Заголовок 2"/>
          <p:cNvSpPr>
            <a:spLocks noGrp="1"/>
          </p:cNvSpPr>
          <p:nvPr>
            <p:ph type="title"/>
          </p:nvPr>
        </p:nvSpPr>
        <p:spPr>
          <a:xfrm>
            <a:off x="507075" y="188640"/>
            <a:ext cx="8229600" cy="868958"/>
          </a:xfrm>
          <a:solidFill>
            <a:srgbClr val="FF0000"/>
          </a:solidFill>
        </p:spPr>
        <p:txBody>
          <a:bodyPr>
            <a:normAutofit/>
          </a:bodyPr>
          <a:lstStyle/>
          <a:p>
            <a:r>
              <a:rPr lang="ru-RU" b="1" dirty="0" smtClean="0"/>
              <a:t>Экспрессионизм</a:t>
            </a:r>
            <a:endParaRPr lang="ru-RU" b="1" dirty="0"/>
          </a:p>
        </p:txBody>
      </p:sp>
    </p:spTree>
    <p:extLst>
      <p:ext uri="{BB962C8B-B14F-4D97-AF65-F5344CB8AC3E}">
        <p14:creationId xmlns:p14="http://schemas.microsoft.com/office/powerpoint/2010/main" xmlns="" val="34730073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174583" cy="69573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663280" y="62376"/>
            <a:ext cx="6480720" cy="34163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ru-RU" sz="2000" b="1" i="1" dirty="0"/>
              <a:t>Экспрессионизм</a:t>
            </a:r>
            <a:r>
              <a:rPr lang="ru-RU" dirty="0"/>
              <a:t> возник как болезненная реакция на уродства цивилизации начала 20 века, Первую мировую войну и революционные движения. Поколение, травмированное бойней мировой войны (на которой погибли такие крупные мастера, как Август Маке и Франц Марк), воспринимало действительность крайне субъективно, через призму таких эмоций, как разочарование, тревога и страх. Эстетизму и натурализму старшего поколения они противопоставляли идею непосредственного эмоционального воздействия на публику. Для экспрессионистов превыше всего субъективность творческого акта. Принцип выражения преобладает над изображением. Очень распространены мотивы боли и крика.</a:t>
            </a:r>
          </a:p>
        </p:txBody>
      </p:sp>
    </p:spTree>
    <p:extLst>
      <p:ext uri="{BB962C8B-B14F-4D97-AF65-F5344CB8AC3E}">
        <p14:creationId xmlns:p14="http://schemas.microsoft.com/office/powerpoint/2010/main" xmlns="" val="3838705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777826" y="22484"/>
            <a:ext cx="5354488" cy="68355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107504" y="5373216"/>
            <a:ext cx="3384376" cy="1200329"/>
          </a:xfrm>
          <a:prstGeom prst="rect">
            <a:avLst/>
          </a:prstGeom>
          <a:solidFill>
            <a:schemeClr val="accent6">
              <a:lumMod val="40000"/>
              <a:lumOff val="60000"/>
            </a:schemeClr>
          </a:solidFill>
        </p:spPr>
        <p:txBody>
          <a:bodyPr wrap="square">
            <a:spAutoFit/>
          </a:bodyPr>
          <a:lstStyle/>
          <a:p>
            <a:r>
              <a:rPr lang="ru-RU" b="1" dirty="0"/>
              <a:t>«Крик» </a:t>
            </a:r>
            <a:r>
              <a:rPr lang="ru-RU" dirty="0"/>
              <a:t>норвежского художника Эдварда Мунка (1893) — своеобразная витрина искусства экспрессионизма</a:t>
            </a:r>
          </a:p>
        </p:txBody>
      </p:sp>
    </p:spTree>
    <p:extLst>
      <p:ext uri="{BB962C8B-B14F-4D97-AF65-F5344CB8AC3E}">
        <p14:creationId xmlns:p14="http://schemas.microsoft.com/office/powerpoint/2010/main" xmlns="" val="31287004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351" y="0"/>
            <a:ext cx="9139349"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683568" y="116632"/>
            <a:ext cx="8075240" cy="778098"/>
          </a:xfrm>
          <a:solidFill>
            <a:schemeClr val="tx1">
              <a:lumMod val="75000"/>
              <a:lumOff val="25000"/>
            </a:schemeClr>
          </a:solidFill>
        </p:spPr>
        <p:txBody>
          <a:bodyPr/>
          <a:lstStyle/>
          <a:p>
            <a:r>
              <a:rPr lang="ru-RU" b="1" dirty="0" smtClean="0">
                <a:solidFill>
                  <a:schemeClr val="bg1"/>
                </a:solidFill>
              </a:rPr>
              <a:t>Абстрактный экспрессионизм</a:t>
            </a:r>
            <a:endParaRPr lang="ru-RU" b="1" dirty="0">
              <a:solidFill>
                <a:schemeClr val="bg1"/>
              </a:solidFill>
            </a:endParaRPr>
          </a:p>
        </p:txBody>
      </p:sp>
      <p:sp>
        <p:nvSpPr>
          <p:cNvPr id="3" name="Прямоугольник 2"/>
          <p:cNvSpPr/>
          <p:nvPr/>
        </p:nvSpPr>
        <p:spPr>
          <a:xfrm>
            <a:off x="5198966" y="2060848"/>
            <a:ext cx="3942184" cy="3416320"/>
          </a:xfrm>
          <a:prstGeom prst="rect">
            <a:avLst/>
          </a:prstGeom>
          <a:solidFill>
            <a:schemeClr val="bg2"/>
          </a:solidFill>
        </p:spPr>
        <p:txBody>
          <a:bodyPr wrap="square">
            <a:spAutoFit/>
          </a:bodyPr>
          <a:lstStyle/>
          <a:p>
            <a:r>
              <a:rPr lang="ru-RU" b="1" dirty="0" smtClean="0"/>
              <a:t>Джексон </a:t>
            </a:r>
            <a:r>
              <a:rPr lang="ru-RU" b="1" dirty="0" err="1" smtClean="0"/>
              <a:t>Поллок</a:t>
            </a:r>
            <a:r>
              <a:rPr lang="ru-RU" b="1" dirty="0" smtClean="0"/>
              <a:t> </a:t>
            </a:r>
            <a:r>
              <a:rPr lang="ru-RU" dirty="0" smtClean="0"/>
              <a:t>-американский </a:t>
            </a:r>
            <a:r>
              <a:rPr lang="ru-RU" dirty="0"/>
              <a:t>художник, идеолог и лидер абстрактного экспрессионизма, оказавший значительное влияние на искусство второй половины XX века. Он был широко известен своей техникой наливания или разбрызгивания жидкой бытовой краски на горизонтальную поверхность, которая позволяла ему просматривать и рисовать свои полотна со всех сторон.</a:t>
            </a:r>
          </a:p>
        </p:txBody>
      </p:sp>
    </p:spTree>
    <p:extLst>
      <p:ext uri="{BB962C8B-B14F-4D97-AF65-F5344CB8AC3E}">
        <p14:creationId xmlns:p14="http://schemas.microsoft.com/office/powerpoint/2010/main" xmlns="" val="8072768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911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
            <a:ext cx="8400750" cy="6030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370275" y="6165304"/>
            <a:ext cx="4403450" cy="369332"/>
          </a:xfrm>
          <a:prstGeom prst="rect">
            <a:avLst/>
          </a:prstGeom>
        </p:spPr>
        <p:txBody>
          <a:bodyPr wrap="none">
            <a:spAutoFit/>
          </a:bodyPr>
          <a:lstStyle/>
          <a:p>
            <a:r>
              <a:rPr lang="ru-RU" dirty="0"/>
              <a:t>Джексон </a:t>
            </a:r>
            <a:r>
              <a:rPr lang="ru-RU" dirty="0" err="1"/>
              <a:t>Поллок</a:t>
            </a:r>
            <a:r>
              <a:rPr lang="ru-RU" dirty="0"/>
              <a:t>, Стенографический образ</a:t>
            </a:r>
          </a:p>
        </p:txBody>
      </p:sp>
    </p:spTree>
    <p:extLst>
      <p:ext uri="{BB962C8B-B14F-4D97-AF65-F5344CB8AC3E}">
        <p14:creationId xmlns:p14="http://schemas.microsoft.com/office/powerpoint/2010/main" xmlns="" val="16825438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90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2" y="26680"/>
            <a:ext cx="8712968" cy="68483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873627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901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8520" y="692696"/>
            <a:ext cx="9252520" cy="5760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230111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239" y="0"/>
            <a:ext cx="9191239"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323528" y="0"/>
            <a:ext cx="3672408" cy="1026633"/>
          </a:xfrm>
          <a:solidFill>
            <a:srgbClr val="FFC000"/>
          </a:solidFill>
        </p:spPr>
        <p:txBody>
          <a:bodyPr>
            <a:normAutofit/>
          </a:bodyPr>
          <a:lstStyle/>
          <a:p>
            <a:r>
              <a:rPr lang="ru-RU" sz="4800" b="1" dirty="0"/>
              <a:t>Кубизм</a:t>
            </a:r>
            <a:endParaRPr lang="ru-RU" sz="4800" dirty="0"/>
          </a:p>
        </p:txBody>
      </p:sp>
      <p:sp>
        <p:nvSpPr>
          <p:cNvPr id="3" name="Прямоугольник 2"/>
          <p:cNvSpPr/>
          <p:nvPr/>
        </p:nvSpPr>
        <p:spPr>
          <a:xfrm>
            <a:off x="-47239" y="3071583"/>
            <a:ext cx="4860032" cy="378565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sz="2400" b="1" i="1" dirty="0"/>
              <a:t>Кубизм </a:t>
            </a:r>
            <a:r>
              <a:rPr lang="ru-RU" dirty="0"/>
              <a:t>— последний подступ фигуративной (то есть изображающей реальные предметы) живописи к беспредметности, абстракции. Он попытался по-новому передать на двухмерной плоскости </a:t>
            </a:r>
            <a:r>
              <a:rPr lang="ru-RU" dirty="0" err="1"/>
              <a:t>трехмерность</a:t>
            </a:r>
            <a:r>
              <a:rPr lang="ru-RU" dirty="0"/>
              <a:t> изображенных объектов: для этого те разбирались на простейшие геометрические фигуры и как бы со­бирались на холсте заново. Кубисты требовали доискиваться до сути вещей — а не рабски отражать их на картине, как зеркало; освобождая живопись от бре­мени </a:t>
            </a:r>
            <a:r>
              <a:rPr lang="ru-RU" dirty="0" err="1"/>
              <a:t>жизнеподобия</a:t>
            </a:r>
            <a:r>
              <a:rPr lang="ru-RU" dirty="0"/>
              <a:t>, они боролись с ее иллюзорностью. </a:t>
            </a:r>
          </a:p>
        </p:txBody>
      </p:sp>
    </p:spTree>
    <p:extLst>
      <p:ext uri="{BB962C8B-B14F-4D97-AF65-F5344CB8AC3E}">
        <p14:creationId xmlns:p14="http://schemas.microsoft.com/office/powerpoint/2010/main" xmlns="" val="40699829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7727"/>
            <a:ext cx="6408830" cy="66758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6372200" y="5724809"/>
            <a:ext cx="2399928" cy="923330"/>
          </a:xfrm>
          <a:prstGeom prst="rect">
            <a:avLst/>
          </a:prstGeom>
        </p:spPr>
        <p:txBody>
          <a:bodyPr wrap="square">
            <a:spAutoFit/>
          </a:bodyPr>
          <a:lstStyle/>
          <a:p>
            <a:r>
              <a:rPr lang="ru-RU" dirty="0"/>
              <a:t>Пабло Пикассо. </a:t>
            </a:r>
            <a:r>
              <a:rPr lang="ru-RU" dirty="0" err="1"/>
              <a:t>Авиньонские</a:t>
            </a:r>
            <a:r>
              <a:rPr lang="ru-RU" dirty="0"/>
              <a:t> девицы. 1907 год</a:t>
            </a:r>
          </a:p>
        </p:txBody>
      </p:sp>
    </p:spTree>
    <p:extLst>
      <p:ext uri="{BB962C8B-B14F-4D97-AF65-F5344CB8AC3E}">
        <p14:creationId xmlns:p14="http://schemas.microsoft.com/office/powerpoint/2010/main" xmlns="" val="16608167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03640" y="0"/>
            <a:ext cx="3240360" cy="3958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5164"/>
            <a:ext cx="2883153" cy="38442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69175" y="3783038"/>
            <a:ext cx="2952328" cy="646331"/>
          </a:xfrm>
          <a:prstGeom prst="rect">
            <a:avLst/>
          </a:prstGeom>
        </p:spPr>
        <p:txBody>
          <a:bodyPr wrap="square">
            <a:spAutoFit/>
          </a:bodyPr>
          <a:lstStyle/>
          <a:p>
            <a:r>
              <a:rPr lang="ru-RU" dirty="0"/>
              <a:t>Пабло Пикассо Женщина, сидящая в саду</a:t>
            </a:r>
          </a:p>
        </p:txBody>
      </p:sp>
      <p:pic>
        <p:nvPicPr>
          <p:cNvPr id="2048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28680" y="3773354"/>
            <a:ext cx="3415320" cy="30846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ямоугольник 3"/>
          <p:cNvSpPr/>
          <p:nvPr/>
        </p:nvSpPr>
        <p:spPr>
          <a:xfrm>
            <a:off x="3551200" y="6381328"/>
            <a:ext cx="1865767" cy="369332"/>
          </a:xfrm>
          <a:prstGeom prst="rect">
            <a:avLst/>
          </a:prstGeom>
        </p:spPr>
        <p:txBody>
          <a:bodyPr wrap="none">
            <a:spAutoFit/>
          </a:bodyPr>
          <a:lstStyle/>
          <a:p>
            <a:r>
              <a:rPr lang="ru-RU" dirty="0"/>
              <a:t>«Три музыканта»</a:t>
            </a:r>
          </a:p>
        </p:txBody>
      </p:sp>
      <p:pic>
        <p:nvPicPr>
          <p:cNvPr id="20485"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883152" y="-8663"/>
            <a:ext cx="2992521" cy="43391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Прямоугольник 4"/>
          <p:cNvSpPr/>
          <p:nvPr/>
        </p:nvSpPr>
        <p:spPr>
          <a:xfrm>
            <a:off x="3630413" y="4425628"/>
            <a:ext cx="2098267" cy="369332"/>
          </a:xfrm>
          <a:prstGeom prst="rect">
            <a:avLst/>
          </a:prstGeom>
        </p:spPr>
        <p:txBody>
          <a:bodyPr wrap="none">
            <a:spAutoFit/>
          </a:bodyPr>
          <a:lstStyle/>
          <a:p>
            <a:r>
              <a:rPr lang="ru-RU" dirty="0"/>
              <a:t>«Портрет </a:t>
            </a:r>
            <a:r>
              <a:rPr lang="ru-RU" dirty="0" err="1"/>
              <a:t>Воллара</a:t>
            </a:r>
            <a:r>
              <a:rPr lang="ru-RU" dirty="0"/>
              <a:t>»</a:t>
            </a:r>
          </a:p>
        </p:txBody>
      </p:sp>
      <p:pic>
        <p:nvPicPr>
          <p:cNvPr id="20486"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441576" y="4106203"/>
            <a:ext cx="2134885" cy="27949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869529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55" y="0"/>
            <a:ext cx="4390392" cy="5877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0"/>
            <a:ext cx="4485075" cy="57408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599040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31005" y="0"/>
            <a:ext cx="3593147" cy="52711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6228184" y="5368107"/>
            <a:ext cx="2342051" cy="369332"/>
          </a:xfrm>
          <a:prstGeom prst="rect">
            <a:avLst/>
          </a:prstGeom>
        </p:spPr>
        <p:txBody>
          <a:bodyPr wrap="none">
            <a:spAutoFit/>
          </a:bodyPr>
          <a:lstStyle/>
          <a:p>
            <a:r>
              <a:rPr lang="ru-RU" dirty="0"/>
              <a:t>Мужчина в кафе, </a:t>
            </a:r>
            <a:r>
              <a:rPr lang="ru-RU" dirty="0" err="1"/>
              <a:t>Грис</a:t>
            </a:r>
            <a:endParaRPr lang="ru-RU" dirty="0"/>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8520" y="-99392"/>
            <a:ext cx="5029200" cy="650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ямоугольник 3"/>
          <p:cNvSpPr/>
          <p:nvPr/>
        </p:nvSpPr>
        <p:spPr>
          <a:xfrm>
            <a:off x="1115616" y="6399267"/>
            <a:ext cx="2982163" cy="369332"/>
          </a:xfrm>
          <a:prstGeom prst="rect">
            <a:avLst/>
          </a:prstGeom>
        </p:spPr>
        <p:txBody>
          <a:bodyPr wrap="none">
            <a:spAutoFit/>
          </a:bodyPr>
          <a:lstStyle/>
          <a:p>
            <a:r>
              <a:rPr lang="ru-RU" dirty="0"/>
              <a:t>Портрет Пикассо. Хуан </a:t>
            </a:r>
            <a:r>
              <a:rPr lang="ru-RU" dirty="0" err="1"/>
              <a:t>Грисс</a:t>
            </a:r>
            <a:endParaRPr lang="ru-RU" dirty="0"/>
          </a:p>
        </p:txBody>
      </p:sp>
    </p:spTree>
    <p:extLst>
      <p:ext uri="{BB962C8B-B14F-4D97-AF65-F5344CB8AC3E}">
        <p14:creationId xmlns:p14="http://schemas.microsoft.com/office/powerpoint/2010/main" xmlns="" val="42422022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43608" y="-27726"/>
            <a:ext cx="7215336" cy="5925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483768" y="6093296"/>
            <a:ext cx="4572000" cy="646331"/>
          </a:xfrm>
          <a:prstGeom prst="rect">
            <a:avLst/>
          </a:prstGeom>
        </p:spPr>
        <p:txBody>
          <a:bodyPr>
            <a:spAutoFit/>
          </a:bodyPr>
          <a:lstStyle/>
          <a:p>
            <a:pPr algn="ctr"/>
            <a:r>
              <a:rPr lang="ru-RU" dirty="0"/>
              <a:t>Жорж Брак. Бутылка и рыбы. Около 1910–1912 годов</a:t>
            </a:r>
          </a:p>
        </p:txBody>
      </p:sp>
    </p:spTree>
    <p:extLst>
      <p:ext uri="{BB962C8B-B14F-4D97-AF65-F5344CB8AC3E}">
        <p14:creationId xmlns:p14="http://schemas.microsoft.com/office/powerpoint/2010/main" xmlns="" val="9718551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
            <a:ext cx="9213892" cy="68580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991102" y="116632"/>
            <a:ext cx="4149746" cy="994122"/>
          </a:xfrm>
          <a:solidFill>
            <a:schemeClr val="tx2">
              <a:lumMod val="60000"/>
              <a:lumOff val="40000"/>
            </a:schemeClr>
          </a:solidFill>
        </p:spPr>
        <p:txBody>
          <a:bodyPr/>
          <a:lstStyle/>
          <a:p>
            <a:r>
              <a:rPr lang="ru-RU" b="1" dirty="0"/>
              <a:t>Футуризм</a:t>
            </a:r>
            <a:endParaRPr lang="ru-RU" dirty="0"/>
          </a:p>
        </p:txBody>
      </p:sp>
      <p:sp>
        <p:nvSpPr>
          <p:cNvPr id="3" name="Прямоугольник 2"/>
          <p:cNvSpPr/>
          <p:nvPr/>
        </p:nvSpPr>
        <p:spPr>
          <a:xfrm>
            <a:off x="251738" y="1844825"/>
            <a:ext cx="4104238" cy="4801314"/>
          </a:xfrm>
          <a:prstGeom prst="rect">
            <a:avLst/>
          </a:prstGeom>
          <a:solidFill>
            <a:schemeClr val="tx2">
              <a:lumMod val="40000"/>
              <a:lumOff val="60000"/>
            </a:schemeClr>
          </a:solidFill>
        </p:spPr>
        <p:txBody>
          <a:bodyPr wrap="square">
            <a:spAutoFit/>
          </a:bodyPr>
          <a:lstStyle/>
          <a:p>
            <a:r>
              <a:rPr lang="ru-RU" dirty="0"/>
              <a:t>Итальянское направление, участники которого хотели выразить современность через скорость, отразить сознание городского человека. Футуристы реагиро­вали на последние технические завоевания и, в отличие от многих современ­ных им направлений, не боялись прогресса, а восхищались им и ждали рево­люцию, которая должна была встряхнуть одряхлевший мир. Футуристы хотели полностью избавиться от багажа культуры и обновить искусство с помощью технократических индустриальных ценностей. Вместе с этим они вплотную подошли к абстракции</a:t>
            </a:r>
            <a:r>
              <a:rPr lang="ru-RU" dirty="0" smtClean="0"/>
              <a:t>.</a:t>
            </a:r>
          </a:p>
        </p:txBody>
      </p:sp>
      <p:sp>
        <p:nvSpPr>
          <p:cNvPr id="4" name="Прямоугольник 3"/>
          <p:cNvSpPr/>
          <p:nvPr/>
        </p:nvSpPr>
        <p:spPr>
          <a:xfrm>
            <a:off x="4606946" y="6211669"/>
            <a:ext cx="4572000" cy="646331"/>
          </a:xfrm>
          <a:prstGeom prst="rect">
            <a:avLst/>
          </a:prstGeom>
          <a:solidFill>
            <a:schemeClr val="accent1">
              <a:lumMod val="75000"/>
            </a:schemeClr>
          </a:solidFill>
        </p:spPr>
        <p:txBody>
          <a:bodyPr>
            <a:spAutoFit/>
          </a:bodyPr>
          <a:lstStyle/>
          <a:p>
            <a:r>
              <a:rPr lang="ru-RU" dirty="0">
                <a:solidFill>
                  <a:schemeClr val="bg1"/>
                </a:solidFill>
              </a:rPr>
              <a:t>Для их картин характерны зигзагообразные, скошен­ные, угловатые формы.</a:t>
            </a:r>
          </a:p>
        </p:txBody>
      </p:sp>
    </p:spTree>
    <p:extLst>
      <p:ext uri="{BB962C8B-B14F-4D97-AF65-F5344CB8AC3E}">
        <p14:creationId xmlns:p14="http://schemas.microsoft.com/office/powerpoint/2010/main" xmlns="" val="2086547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5122" y="0"/>
            <a:ext cx="9184224" cy="68472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35122" y="6200871"/>
            <a:ext cx="4572000" cy="646331"/>
          </a:xfrm>
          <a:prstGeom prst="rect">
            <a:avLst/>
          </a:prstGeom>
        </p:spPr>
        <p:txBody>
          <a:bodyPr>
            <a:spAutoFit/>
          </a:bodyPr>
          <a:lstStyle/>
          <a:p>
            <a:r>
              <a:rPr lang="ru-RU" dirty="0">
                <a:solidFill>
                  <a:schemeClr val="bg1"/>
                </a:solidFill>
              </a:rPr>
              <a:t>Умберто </a:t>
            </a:r>
            <a:r>
              <a:rPr lang="ru-RU" dirty="0" err="1">
                <a:solidFill>
                  <a:schemeClr val="bg1"/>
                </a:solidFill>
              </a:rPr>
              <a:t>Боччони</a:t>
            </a:r>
            <a:r>
              <a:rPr lang="ru-RU" dirty="0">
                <a:solidFill>
                  <a:schemeClr val="bg1"/>
                </a:solidFill>
              </a:rPr>
              <a:t>. Динамизм велосипедиста. 1913 год</a:t>
            </a:r>
          </a:p>
        </p:txBody>
      </p:sp>
    </p:spTree>
    <p:extLst>
      <p:ext uri="{BB962C8B-B14F-4D97-AF65-F5344CB8AC3E}">
        <p14:creationId xmlns:p14="http://schemas.microsoft.com/office/powerpoint/2010/main" xmlns="" val="32568031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560" y="0"/>
            <a:ext cx="9120440" cy="6896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179512" y="6021288"/>
            <a:ext cx="4572000" cy="646331"/>
          </a:xfrm>
          <a:prstGeom prst="rect">
            <a:avLst/>
          </a:prstGeom>
        </p:spPr>
        <p:txBody>
          <a:bodyPr>
            <a:spAutoFit/>
          </a:bodyPr>
          <a:lstStyle/>
          <a:p>
            <a:r>
              <a:rPr lang="ru-RU" dirty="0" err="1"/>
              <a:t>Джакомо</a:t>
            </a:r>
            <a:r>
              <a:rPr lang="ru-RU" dirty="0"/>
              <a:t> Балла. Динамизм собаки на поводке. 1912 год</a:t>
            </a:r>
          </a:p>
        </p:txBody>
      </p:sp>
    </p:spTree>
    <p:extLst>
      <p:ext uri="{BB962C8B-B14F-4D97-AF65-F5344CB8AC3E}">
        <p14:creationId xmlns:p14="http://schemas.microsoft.com/office/powerpoint/2010/main" xmlns="" val="32548830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172139" cy="6309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976609" y="6393879"/>
            <a:ext cx="6624736" cy="369332"/>
          </a:xfrm>
          <a:prstGeom prst="rect">
            <a:avLst/>
          </a:prstGeom>
        </p:spPr>
        <p:txBody>
          <a:bodyPr wrap="square">
            <a:spAutoFit/>
          </a:bodyPr>
          <a:lstStyle/>
          <a:p>
            <a:pPr algn="ctr"/>
            <a:r>
              <a:rPr lang="ru-RU" dirty="0" err="1"/>
              <a:t>Джакомо</a:t>
            </a:r>
            <a:r>
              <a:rPr lang="ru-RU" dirty="0"/>
              <a:t> Балла. Абстрактная скорость + звук. 1913–1914 годы</a:t>
            </a:r>
          </a:p>
        </p:txBody>
      </p:sp>
    </p:spTree>
    <p:extLst>
      <p:ext uri="{BB962C8B-B14F-4D97-AF65-F5344CB8AC3E}">
        <p14:creationId xmlns:p14="http://schemas.microsoft.com/office/powerpoint/2010/main" xmlns="" val="15233878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798"/>
            <a:ext cx="9252520" cy="687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1763688" y="-99392"/>
            <a:ext cx="5554960" cy="850106"/>
          </a:xfrm>
          <a:solidFill>
            <a:schemeClr val="accent1">
              <a:lumMod val="40000"/>
              <a:lumOff val="60000"/>
            </a:schemeClr>
          </a:solidFill>
        </p:spPr>
        <p:txBody>
          <a:bodyPr/>
          <a:lstStyle/>
          <a:p>
            <a:r>
              <a:rPr lang="ru-RU" b="1" dirty="0" err="1"/>
              <a:t>Неопримитивизм</a:t>
            </a:r>
            <a:endParaRPr lang="ru-RU" b="1" dirty="0"/>
          </a:p>
        </p:txBody>
      </p:sp>
      <p:sp>
        <p:nvSpPr>
          <p:cNvPr id="3" name="Прямоугольник 2"/>
          <p:cNvSpPr/>
          <p:nvPr/>
        </p:nvSpPr>
        <p:spPr>
          <a:xfrm>
            <a:off x="5472608" y="3284984"/>
            <a:ext cx="3779912" cy="3693319"/>
          </a:xfrm>
          <a:prstGeom prst="rect">
            <a:avLst/>
          </a:prstGeom>
          <a:solidFill>
            <a:schemeClr val="accent3">
              <a:lumMod val="50000"/>
            </a:schemeClr>
          </a:solidFill>
        </p:spPr>
        <p:txBody>
          <a:bodyPr wrap="square">
            <a:spAutoFit/>
          </a:bodyPr>
          <a:lstStyle/>
          <a:p>
            <a:r>
              <a:rPr lang="ru-RU" b="1" dirty="0" err="1">
                <a:solidFill>
                  <a:schemeClr val="bg1"/>
                </a:solidFill>
              </a:rPr>
              <a:t>Неопримитивизм</a:t>
            </a:r>
            <a:r>
              <a:rPr lang="ru-RU" b="1" dirty="0">
                <a:solidFill>
                  <a:schemeClr val="bg1"/>
                </a:solidFill>
              </a:rPr>
              <a:t> по преимуществу русское явление, он вдохновлялся русским лубком, иконой, живописью подносов и вывесок, провинциальной фотогра­фией. Для многих русских художников 1910-х годов он стал составляющей стиля, соединяясь с кубизмом и фовизмом. Интерес к наивному языку также возникал в советской живописи 1920-х и в нонконформистской живописи 1970–80-х годов.</a:t>
            </a:r>
          </a:p>
        </p:txBody>
      </p:sp>
      <p:sp>
        <p:nvSpPr>
          <p:cNvPr id="4" name="Прямоугольник 3"/>
          <p:cNvSpPr/>
          <p:nvPr/>
        </p:nvSpPr>
        <p:spPr>
          <a:xfrm>
            <a:off x="30270" y="1340768"/>
            <a:ext cx="4181690" cy="5078313"/>
          </a:xfrm>
          <a:prstGeom prst="rect">
            <a:avLst/>
          </a:prstGeom>
          <a:solidFill>
            <a:schemeClr val="accent3">
              <a:lumMod val="75000"/>
            </a:schemeClr>
          </a:solidFill>
        </p:spPr>
        <p:txBody>
          <a:bodyPr wrap="square">
            <a:spAutoFit/>
          </a:bodyPr>
          <a:lstStyle/>
          <a:p>
            <a:r>
              <a:rPr lang="ru-RU" dirty="0" smtClean="0">
                <a:solidFill>
                  <a:schemeClr val="bg1"/>
                </a:solidFill>
              </a:rPr>
              <a:t>Направление</a:t>
            </a:r>
            <a:r>
              <a:rPr lang="ru-RU" dirty="0">
                <a:solidFill>
                  <a:schemeClr val="bg1"/>
                </a:solidFill>
              </a:rPr>
              <a:t>, вдохновленное народ­ным искусством разных стран, примитивным искусством древних народов или современных архаичных обществ, наивной живописью. Его черты можно найти у многих художников: постимпрессионистов, </a:t>
            </a:r>
            <a:r>
              <a:rPr lang="ru-RU" dirty="0" err="1">
                <a:solidFill>
                  <a:schemeClr val="bg1"/>
                </a:solidFill>
              </a:rPr>
              <a:t>фовистов</a:t>
            </a:r>
            <a:r>
              <a:rPr lang="ru-RU" dirty="0">
                <a:solidFill>
                  <a:schemeClr val="bg1"/>
                </a:solidFill>
              </a:rPr>
              <a:t>, экспрессионистов, кубистов и так далее, — но самостоятельным течением он стал только в России на рубеже 1900–10-х годов. Примитивисты хотели преодолеть академизм и традицию, привнести силу и свежесть взгляда через обращение к архетипи­ческому и мифологическому мышлению, а порой еще и снизить градус серьез­ности и связать «музейное» высокое искусство с низовым.</a:t>
            </a:r>
          </a:p>
        </p:txBody>
      </p:sp>
    </p:spTree>
    <p:extLst>
      <p:ext uri="{BB962C8B-B14F-4D97-AF65-F5344CB8AC3E}">
        <p14:creationId xmlns:p14="http://schemas.microsoft.com/office/powerpoint/2010/main" xmlns="" val="27219643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589" y="116632"/>
            <a:ext cx="9089194" cy="52565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3936684" y="5661248"/>
            <a:ext cx="1279004" cy="369332"/>
          </a:xfrm>
          <a:prstGeom prst="rect">
            <a:avLst/>
          </a:prstGeom>
        </p:spPr>
        <p:txBody>
          <a:bodyPr wrap="none">
            <a:spAutoFit/>
          </a:bodyPr>
          <a:lstStyle/>
          <a:p>
            <a:r>
              <a:rPr lang="ru-RU" dirty="0"/>
              <a:t>Анри Руссо</a:t>
            </a:r>
          </a:p>
        </p:txBody>
      </p:sp>
    </p:spTree>
    <p:extLst>
      <p:ext uri="{BB962C8B-B14F-4D97-AF65-F5344CB8AC3E}">
        <p14:creationId xmlns:p14="http://schemas.microsoft.com/office/powerpoint/2010/main" xmlns="" val="19970532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4404"/>
            <a:ext cx="9177952" cy="68924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444277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0" y="0"/>
            <a:ext cx="4464496" cy="58820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4860032" y="6093296"/>
            <a:ext cx="3995936" cy="646331"/>
          </a:xfrm>
          <a:prstGeom prst="rect">
            <a:avLst/>
          </a:prstGeom>
        </p:spPr>
        <p:txBody>
          <a:bodyPr wrap="square">
            <a:spAutoFit/>
          </a:bodyPr>
          <a:lstStyle/>
          <a:p>
            <a:pPr algn="ctr"/>
            <a:r>
              <a:rPr lang="ru-RU" dirty="0"/>
              <a:t>Михаил Ларионов. Офицерский парикмахер. 1909 год</a:t>
            </a:r>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400" y="152908"/>
            <a:ext cx="4652400" cy="5729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ямоугольник 3"/>
          <p:cNvSpPr/>
          <p:nvPr/>
        </p:nvSpPr>
        <p:spPr>
          <a:xfrm>
            <a:off x="281323" y="6093295"/>
            <a:ext cx="4572000" cy="646331"/>
          </a:xfrm>
          <a:prstGeom prst="rect">
            <a:avLst/>
          </a:prstGeom>
        </p:spPr>
        <p:txBody>
          <a:bodyPr>
            <a:spAutoFit/>
          </a:bodyPr>
          <a:lstStyle/>
          <a:p>
            <a:pPr algn="ctr"/>
            <a:r>
              <a:rPr lang="ru-RU" dirty="0"/>
              <a:t>Александр Шевченко. Портрет поэта. </a:t>
            </a:r>
            <a:endParaRPr lang="ru-RU" dirty="0" smtClean="0"/>
          </a:p>
          <a:p>
            <a:pPr algn="ctr"/>
            <a:r>
              <a:rPr lang="ru-RU" dirty="0" smtClean="0"/>
              <a:t>1913 </a:t>
            </a:r>
            <a:r>
              <a:rPr lang="ru-RU" dirty="0"/>
              <a:t>год</a:t>
            </a:r>
          </a:p>
        </p:txBody>
      </p:sp>
    </p:spTree>
    <p:extLst>
      <p:ext uri="{BB962C8B-B14F-4D97-AF65-F5344CB8AC3E}">
        <p14:creationId xmlns:p14="http://schemas.microsoft.com/office/powerpoint/2010/main" xmlns="" val="13485814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46090" y="0"/>
            <a:ext cx="4889500" cy="635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4632071" y="6444734"/>
            <a:ext cx="4117537" cy="369332"/>
          </a:xfrm>
          <a:prstGeom prst="rect">
            <a:avLst/>
          </a:prstGeom>
        </p:spPr>
        <p:txBody>
          <a:bodyPr wrap="none">
            <a:spAutoFit/>
          </a:bodyPr>
          <a:lstStyle/>
          <a:p>
            <a:r>
              <a:rPr lang="ru-RU" dirty="0"/>
              <a:t>Наталия Гончарова. Крестьяне. 1911 год</a:t>
            </a: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1520" y="-12700"/>
            <a:ext cx="3644900" cy="635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ямоугольник 3"/>
          <p:cNvSpPr/>
          <p:nvPr/>
        </p:nvSpPr>
        <p:spPr>
          <a:xfrm>
            <a:off x="61865" y="6306234"/>
            <a:ext cx="4079881" cy="646331"/>
          </a:xfrm>
          <a:prstGeom prst="rect">
            <a:avLst/>
          </a:prstGeom>
        </p:spPr>
        <p:txBody>
          <a:bodyPr wrap="square">
            <a:spAutoFit/>
          </a:bodyPr>
          <a:lstStyle/>
          <a:p>
            <a:pPr algn="ctr"/>
            <a:r>
              <a:rPr lang="ru-RU" dirty="0"/>
              <a:t>Казимир Малевич. Аргентинская полька. 1911 год</a:t>
            </a:r>
          </a:p>
        </p:txBody>
      </p:sp>
    </p:spTree>
    <p:extLst>
      <p:ext uri="{BB962C8B-B14F-4D97-AF65-F5344CB8AC3E}">
        <p14:creationId xmlns:p14="http://schemas.microsoft.com/office/powerpoint/2010/main" xmlns="" val="28031323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30863"/>
            <a:ext cx="8382000" cy="6489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1979712" y="6566729"/>
            <a:ext cx="5742384" cy="369332"/>
          </a:xfrm>
          <a:prstGeom prst="rect">
            <a:avLst/>
          </a:prstGeom>
        </p:spPr>
        <p:txBody>
          <a:bodyPr wrap="square">
            <a:spAutoFit/>
          </a:bodyPr>
          <a:lstStyle/>
          <a:p>
            <a:r>
              <a:rPr lang="ru-RU" dirty="0"/>
              <a:t>Михаил Ларионов. Венера и Михаил. 1912 год</a:t>
            </a:r>
          </a:p>
        </p:txBody>
      </p:sp>
    </p:spTree>
    <p:extLst>
      <p:ext uri="{BB962C8B-B14F-4D97-AF65-F5344CB8AC3E}">
        <p14:creationId xmlns:p14="http://schemas.microsoft.com/office/powerpoint/2010/main" xmlns="" val="33230090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lum bright="70000" contrast="-70000"/>
            <a:extLst>
              <a:ext uri="{BEBA8EAE-BF5A-486C-A8C5-ECC9F3942E4B}">
                <a14:imgProps xmlns:a14="http://schemas.microsoft.com/office/drawing/2010/main" xmlns="">
                  <a14:imgLayer r:embed="rId3">
                    <a14:imgEffect>
                      <a14:colorTemperature colorTemp="7200"/>
                    </a14:imgEffect>
                  </a14:imgLayer>
                </a14:imgProps>
              </a:ext>
              <a:ext uri="{28A0092B-C50C-407E-A947-70E740481C1C}">
                <a14:useLocalDpi xmlns:a14="http://schemas.microsoft.com/office/drawing/2010/main" xmlns="" val="0"/>
              </a:ext>
            </a:extLst>
          </a:blip>
          <a:srcRect/>
          <a:stretch>
            <a:fillRect/>
          </a:stretch>
        </p:blipFill>
        <p:spPr bwMode="auto">
          <a:xfrm>
            <a:off x="-25867" y="0"/>
            <a:ext cx="9169867" cy="68588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79122" y="1772816"/>
            <a:ext cx="4572000" cy="341632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r>
              <a:rPr lang="ru-RU" dirty="0"/>
              <a:t>Абстракция — беспредметное, не изображающее никаких реалий внешнего мира искусство — стала одной из главных разновидностей авангардной живописи. Экспрессивная, или интуитивная, абстракция использовала живописные средства — цвет, пятно, линию — и либо стремилась выразить чувства и эмоции человека, явления его внутреннего мира и трансцендентные переживания, либо же становилась результатом психологического автома­тизма, работы бессознательного. </a:t>
            </a:r>
          </a:p>
        </p:txBody>
      </p:sp>
      <p:sp>
        <p:nvSpPr>
          <p:cNvPr id="3" name="Заголовок 2"/>
          <p:cNvSpPr>
            <a:spLocks noGrp="1"/>
          </p:cNvSpPr>
          <p:nvPr>
            <p:ph type="title"/>
          </p:nvPr>
        </p:nvSpPr>
        <p:spPr/>
        <p:txBody>
          <a:bodyPr/>
          <a:lstStyle/>
          <a:p>
            <a:r>
              <a:rPr lang="ru-RU" b="1" dirty="0"/>
              <a:t>Абстракция</a:t>
            </a:r>
          </a:p>
        </p:txBody>
      </p:sp>
      <p:sp>
        <p:nvSpPr>
          <p:cNvPr id="4" name="Прямоугольник 3"/>
          <p:cNvSpPr/>
          <p:nvPr/>
        </p:nvSpPr>
        <p:spPr>
          <a:xfrm>
            <a:off x="4572000" y="5378270"/>
            <a:ext cx="4572000" cy="1477328"/>
          </a:xfrm>
          <a:prstGeom prst="rect">
            <a:avLst/>
          </a:prstGeom>
          <a:solidFill>
            <a:schemeClr val="accent6">
              <a:lumMod val="20000"/>
              <a:lumOff val="80000"/>
            </a:schemeClr>
          </a:solidFill>
        </p:spPr>
        <p:txBody>
          <a:bodyPr>
            <a:spAutoFit/>
          </a:bodyPr>
          <a:lstStyle/>
          <a:p>
            <a:r>
              <a:rPr lang="ru-RU" dirty="0"/>
              <a:t>Основатель — Василий Кандинский, который в своем труде «О духовном в искусстве» писал, что конкретные цвета и оттенки соответствуют конкрет­ным чувствам и реакциям зрителя. </a:t>
            </a:r>
          </a:p>
        </p:txBody>
      </p:sp>
    </p:spTree>
    <p:extLst>
      <p:ext uri="{BB962C8B-B14F-4D97-AF65-F5344CB8AC3E}">
        <p14:creationId xmlns:p14="http://schemas.microsoft.com/office/powerpoint/2010/main" xmlns="" val="20903447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859" y="-858"/>
            <a:ext cx="9169867" cy="68588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865147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7837" y="116632"/>
            <a:ext cx="8382000" cy="628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1763688" y="6370210"/>
            <a:ext cx="6012160" cy="369332"/>
          </a:xfrm>
          <a:prstGeom prst="rect">
            <a:avLst/>
          </a:prstGeom>
        </p:spPr>
        <p:txBody>
          <a:bodyPr wrap="square">
            <a:spAutoFit/>
          </a:bodyPr>
          <a:lstStyle/>
          <a:p>
            <a:r>
              <a:rPr lang="ru-RU" dirty="0"/>
              <a:t>Василий Кандинский. Композиция VII. 1913 год</a:t>
            </a:r>
          </a:p>
        </p:txBody>
      </p:sp>
    </p:spTree>
    <p:extLst>
      <p:ext uri="{BB962C8B-B14F-4D97-AF65-F5344CB8AC3E}">
        <p14:creationId xmlns:p14="http://schemas.microsoft.com/office/powerpoint/2010/main" xmlns="" val="31842806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1" y="0"/>
            <a:ext cx="8925079"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399878" y="0"/>
            <a:ext cx="4762872" cy="1138138"/>
          </a:xfrm>
        </p:spPr>
        <p:txBody>
          <a:bodyPr/>
          <a:lstStyle/>
          <a:p>
            <a:r>
              <a:rPr lang="ru-RU" b="1" dirty="0"/>
              <a:t>Дадаизм</a:t>
            </a:r>
          </a:p>
        </p:txBody>
      </p:sp>
      <p:sp>
        <p:nvSpPr>
          <p:cNvPr id="3" name="Прямоугольник 2"/>
          <p:cNvSpPr/>
          <p:nvPr/>
        </p:nvSpPr>
        <p:spPr>
          <a:xfrm>
            <a:off x="-3904" y="3995678"/>
            <a:ext cx="4791928" cy="2862322"/>
          </a:xfrm>
          <a:prstGeom prst="rect">
            <a:avLst/>
          </a:prstGeom>
          <a:solidFill>
            <a:schemeClr val="tx1">
              <a:lumMod val="75000"/>
              <a:lumOff val="25000"/>
            </a:schemeClr>
          </a:solidFill>
        </p:spPr>
        <p:txBody>
          <a:bodyPr wrap="square">
            <a:spAutoFit/>
          </a:bodyPr>
          <a:lstStyle/>
          <a:p>
            <a:r>
              <a:rPr lang="ru-RU" dirty="0" err="1">
                <a:solidFill>
                  <a:schemeClr val="bg1"/>
                </a:solidFill>
              </a:rPr>
              <a:t>Дада</a:t>
            </a:r>
            <a:r>
              <a:rPr lang="ru-RU" dirty="0">
                <a:solidFill>
                  <a:schemeClr val="bg1"/>
                </a:solidFill>
              </a:rPr>
              <a:t> для дадаистов это своеобразный дзен: «</a:t>
            </a:r>
            <a:r>
              <a:rPr lang="ru-RU" dirty="0" err="1">
                <a:solidFill>
                  <a:schemeClr val="bg1"/>
                </a:solidFill>
              </a:rPr>
              <a:t>Дада</a:t>
            </a:r>
            <a:r>
              <a:rPr lang="ru-RU" dirty="0">
                <a:solidFill>
                  <a:schemeClr val="bg1"/>
                </a:solidFill>
              </a:rPr>
              <a:t> – это ничто». Лозунгом дадаизма был: «Да­да­ис­ты не пред­став­ля­ют со­бой ни­чего, ни­чего, ничего, не­сом­ненно, они не дос­тигнут ни­чего, ни­чего, ни­чего».</a:t>
            </a:r>
          </a:p>
          <a:p>
            <a:endParaRPr lang="ru-RU" dirty="0">
              <a:solidFill>
                <a:schemeClr val="bg1"/>
              </a:solidFill>
            </a:endParaRPr>
          </a:p>
          <a:p>
            <a:r>
              <a:rPr lang="ru-RU" dirty="0" err="1">
                <a:solidFill>
                  <a:schemeClr val="bg1"/>
                </a:solidFill>
              </a:rPr>
              <a:t>Дада</a:t>
            </a:r>
            <a:r>
              <a:rPr lang="ru-RU" dirty="0">
                <a:solidFill>
                  <a:schemeClr val="bg1"/>
                </a:solidFill>
              </a:rPr>
              <a:t> — это освобождение и утверждение жизни, ведь он родился в Цюрихе, на маленьком островке мира посреди моря войны.</a:t>
            </a:r>
          </a:p>
        </p:txBody>
      </p:sp>
    </p:spTree>
    <p:extLst>
      <p:ext uri="{BB962C8B-B14F-4D97-AF65-F5344CB8AC3E}">
        <p14:creationId xmlns:p14="http://schemas.microsoft.com/office/powerpoint/2010/main" xmlns="" val="8507719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45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0"/>
            <a:ext cx="8114126" cy="68177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817320" y="6448454"/>
            <a:ext cx="3605411" cy="369332"/>
          </a:xfrm>
          <a:prstGeom prst="rect">
            <a:avLst/>
          </a:prstGeom>
        </p:spPr>
        <p:txBody>
          <a:bodyPr wrap="none">
            <a:spAutoFit/>
          </a:bodyPr>
          <a:lstStyle/>
          <a:p>
            <a:r>
              <a:rPr lang="ru-RU" b="1" dirty="0"/>
              <a:t>Рауль </a:t>
            </a:r>
            <a:r>
              <a:rPr lang="ru-RU" b="1" dirty="0" err="1"/>
              <a:t>Хаусман</a:t>
            </a:r>
            <a:r>
              <a:rPr lang="ru-RU" b="1" dirty="0"/>
              <a:t>, "</a:t>
            </a:r>
            <a:r>
              <a:rPr lang="ru-RU" b="1" dirty="0" err="1"/>
              <a:t>Эластикум</a:t>
            </a:r>
            <a:r>
              <a:rPr lang="ru-RU" b="1" dirty="0"/>
              <a:t>", 1920</a:t>
            </a:r>
          </a:p>
        </p:txBody>
      </p:sp>
    </p:spTree>
    <p:extLst>
      <p:ext uri="{BB962C8B-B14F-4D97-AF65-F5344CB8AC3E}">
        <p14:creationId xmlns:p14="http://schemas.microsoft.com/office/powerpoint/2010/main" xmlns="" val="6986248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55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32040" y="-12823"/>
            <a:ext cx="4002766"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553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9512" y="548680"/>
            <a:ext cx="4559223" cy="53285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109176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65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332656"/>
            <a:ext cx="4948800" cy="6192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6156176" y="5589240"/>
            <a:ext cx="1878399" cy="369332"/>
          </a:xfrm>
          <a:prstGeom prst="rect">
            <a:avLst/>
          </a:prstGeom>
        </p:spPr>
        <p:txBody>
          <a:bodyPr wrap="none">
            <a:spAutoFit/>
          </a:bodyPr>
          <a:lstStyle/>
          <a:p>
            <a:r>
              <a:rPr lang="ru-RU" dirty="0"/>
              <a:t>Марсель </a:t>
            </a:r>
            <a:r>
              <a:rPr lang="ru-RU" dirty="0" err="1"/>
              <a:t>Дюшан</a:t>
            </a:r>
            <a:r>
              <a:rPr lang="ru-RU" dirty="0"/>
              <a:t>.</a:t>
            </a:r>
          </a:p>
        </p:txBody>
      </p:sp>
    </p:spTree>
    <p:extLst>
      <p:ext uri="{BB962C8B-B14F-4D97-AF65-F5344CB8AC3E}">
        <p14:creationId xmlns:p14="http://schemas.microsoft.com/office/powerpoint/2010/main" xmlns="" val="9628198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75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109" y="-22075"/>
            <a:ext cx="9162256" cy="68716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640900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156" y="-1"/>
            <a:ext cx="9086176" cy="68580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7244" y="-27982"/>
            <a:ext cx="5261756" cy="994122"/>
          </a:xfrm>
        </p:spPr>
        <p:txBody>
          <a:bodyPr/>
          <a:lstStyle/>
          <a:p>
            <a:r>
              <a:rPr lang="ru-RU" b="1" dirty="0"/>
              <a:t>Сюрреализм</a:t>
            </a:r>
            <a:endParaRPr lang="ru-RU" dirty="0"/>
          </a:p>
        </p:txBody>
      </p:sp>
      <p:sp>
        <p:nvSpPr>
          <p:cNvPr id="3" name="Прямоугольник 2"/>
          <p:cNvSpPr/>
          <p:nvPr/>
        </p:nvSpPr>
        <p:spPr>
          <a:xfrm>
            <a:off x="0" y="-1"/>
            <a:ext cx="3923928" cy="3970318"/>
          </a:xfrm>
          <a:prstGeom prst="rect">
            <a:avLst/>
          </a:prstGeom>
          <a:solidFill>
            <a:schemeClr val="accent6">
              <a:lumMod val="20000"/>
              <a:lumOff val="80000"/>
            </a:schemeClr>
          </a:solidFill>
        </p:spPr>
        <p:txBody>
          <a:bodyPr wrap="square">
            <a:spAutoFit/>
          </a:bodyPr>
          <a:lstStyle/>
          <a:p>
            <a:r>
              <a:rPr lang="ru-RU" b="1" dirty="0"/>
              <a:t>Сюрреалисты ставили своей задачей соединить реальность и сон — формы и предметы внешнего мира с иррациональным внутренним миром человека. Главные их источники, помимо снов, — подсознание (на сюрреалистов повлиял фрейдизм), </a:t>
            </a:r>
            <a:r>
              <a:rPr lang="ru-RU" b="1" dirty="0" err="1"/>
              <a:t>трансовые</a:t>
            </a:r>
            <a:r>
              <a:rPr lang="ru-RU" b="1" dirty="0"/>
              <a:t> состояния, галлюцинации; главные приемы — разруше­ние логических связей, абсурд, парадокс, уничтожение привычного, сопостав­ление того, что никогда раньше не сопоставлялось.</a:t>
            </a:r>
          </a:p>
        </p:txBody>
      </p:sp>
      <p:sp>
        <p:nvSpPr>
          <p:cNvPr id="4" name="Прямоугольник 3"/>
          <p:cNvSpPr/>
          <p:nvPr/>
        </p:nvSpPr>
        <p:spPr>
          <a:xfrm>
            <a:off x="4455218" y="3753557"/>
            <a:ext cx="4665114" cy="3139321"/>
          </a:xfrm>
          <a:prstGeom prst="rect">
            <a:avLst/>
          </a:prstGeom>
          <a:solidFill>
            <a:schemeClr val="accent6">
              <a:lumMod val="60000"/>
              <a:lumOff val="40000"/>
            </a:schemeClr>
          </a:solidFill>
        </p:spPr>
        <p:txBody>
          <a:bodyPr wrap="square">
            <a:spAutoFit/>
          </a:bodyPr>
          <a:lstStyle/>
          <a:p>
            <a:r>
              <a:rPr lang="ru-RU" b="1" dirty="0"/>
              <a:t>В сюрреализме можно выделить две главные манеры. Первая — это абстракции (обычно органические, </a:t>
            </a:r>
            <a:r>
              <a:rPr lang="ru-RU" b="1" dirty="0" err="1"/>
              <a:t>биоморфные</a:t>
            </a:r>
            <a:r>
              <a:rPr lang="ru-RU" b="1" dirty="0"/>
              <a:t>, похожие на амеб или сгустки материи), иногда создававшиеся в технике автоматического письма. Второй тип (более известный благодаря Дали и </a:t>
            </a:r>
            <a:r>
              <a:rPr lang="ru-RU" b="1" dirty="0" err="1"/>
              <a:t>Магритту</a:t>
            </a:r>
            <a:r>
              <a:rPr lang="ru-RU" b="1" dirty="0"/>
              <a:t>) — это парадоксальные коллажные сочетания предметов и явлений, абсурдные сюжеты, фантастические (часто отталкивающие или пугающие) образы. </a:t>
            </a:r>
          </a:p>
        </p:txBody>
      </p:sp>
    </p:spTree>
    <p:extLst>
      <p:ext uri="{BB962C8B-B14F-4D97-AF65-F5344CB8AC3E}">
        <p14:creationId xmlns:p14="http://schemas.microsoft.com/office/powerpoint/2010/main" xmlns="" val="24295201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4484" y="116632"/>
            <a:ext cx="8382000" cy="624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953975" y="6454782"/>
            <a:ext cx="3209212" cy="369332"/>
          </a:xfrm>
          <a:prstGeom prst="rect">
            <a:avLst/>
          </a:prstGeom>
        </p:spPr>
        <p:txBody>
          <a:bodyPr wrap="none">
            <a:spAutoFit/>
          </a:bodyPr>
          <a:lstStyle/>
          <a:p>
            <a:r>
              <a:rPr lang="ru-RU" dirty="0" err="1"/>
              <a:t>Жоан</a:t>
            </a:r>
            <a:r>
              <a:rPr lang="ru-RU" dirty="0"/>
              <a:t> Миро. Картина. 1927 год</a:t>
            </a:r>
          </a:p>
        </p:txBody>
      </p:sp>
    </p:spTree>
    <p:extLst>
      <p:ext uri="{BB962C8B-B14F-4D97-AF65-F5344CB8AC3E}">
        <p14:creationId xmlns:p14="http://schemas.microsoft.com/office/powerpoint/2010/main" xmlns="" val="3289883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88640"/>
            <a:ext cx="8382000" cy="6076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051720" y="6383830"/>
            <a:ext cx="5454352" cy="369332"/>
          </a:xfrm>
          <a:prstGeom prst="rect">
            <a:avLst/>
          </a:prstGeom>
        </p:spPr>
        <p:txBody>
          <a:bodyPr wrap="square">
            <a:spAutoFit/>
          </a:bodyPr>
          <a:lstStyle/>
          <a:p>
            <a:r>
              <a:rPr lang="ru-RU" dirty="0" err="1"/>
              <a:t>Жоан</a:t>
            </a:r>
            <a:r>
              <a:rPr lang="ru-RU" dirty="0"/>
              <a:t> Миро. Карнавал Арлекина. 1924–1925 годы</a:t>
            </a:r>
          </a:p>
        </p:txBody>
      </p:sp>
    </p:spTree>
    <p:extLst>
      <p:ext uri="{BB962C8B-B14F-4D97-AF65-F5344CB8AC3E}">
        <p14:creationId xmlns:p14="http://schemas.microsoft.com/office/powerpoint/2010/main" xmlns="" val="35470798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75228"/>
            <a:ext cx="8076009" cy="58280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3419872" y="6237312"/>
            <a:ext cx="2754024" cy="369332"/>
          </a:xfrm>
          <a:prstGeom prst="rect">
            <a:avLst/>
          </a:prstGeom>
        </p:spPr>
        <p:txBody>
          <a:bodyPr wrap="none">
            <a:spAutoFit/>
          </a:bodyPr>
          <a:lstStyle/>
          <a:p>
            <a:r>
              <a:rPr lang="ru-RU" dirty="0"/>
              <a:t>«Вспаханное поле» (1923)</a:t>
            </a:r>
          </a:p>
        </p:txBody>
      </p:sp>
    </p:spTree>
    <p:extLst>
      <p:ext uri="{BB962C8B-B14F-4D97-AF65-F5344CB8AC3E}">
        <p14:creationId xmlns:p14="http://schemas.microsoft.com/office/powerpoint/2010/main" xmlns="" val="42477303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14422" y="0"/>
            <a:ext cx="5875735"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179513" y="6021288"/>
            <a:ext cx="2736304" cy="646331"/>
          </a:xfrm>
          <a:prstGeom prst="rect">
            <a:avLst/>
          </a:prstGeom>
        </p:spPr>
        <p:txBody>
          <a:bodyPr wrap="square">
            <a:spAutoFit/>
          </a:bodyPr>
          <a:lstStyle/>
          <a:p>
            <a:r>
              <a:rPr lang="ru-RU" dirty="0"/>
              <a:t>«Слон Целебеса», 1921, Макс Эрнст.</a:t>
            </a:r>
          </a:p>
        </p:txBody>
      </p:sp>
    </p:spTree>
    <p:extLst>
      <p:ext uri="{BB962C8B-B14F-4D97-AF65-F5344CB8AC3E}">
        <p14:creationId xmlns:p14="http://schemas.microsoft.com/office/powerpoint/2010/main" xmlns="" val="485196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5912" y="116632"/>
            <a:ext cx="8382000" cy="6184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1723557" y="6470232"/>
            <a:ext cx="5436096" cy="369332"/>
          </a:xfrm>
          <a:prstGeom prst="rect">
            <a:avLst/>
          </a:prstGeom>
        </p:spPr>
        <p:txBody>
          <a:bodyPr wrap="square">
            <a:spAutoFit/>
          </a:bodyPr>
          <a:lstStyle/>
          <a:p>
            <a:r>
              <a:rPr lang="ru-RU" dirty="0"/>
              <a:t>Рене Магритт. Влюбленные (Любовники). 1928 год</a:t>
            </a:r>
          </a:p>
        </p:txBody>
      </p:sp>
      <p:pic>
        <p:nvPicPr>
          <p:cNvPr id="3891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1520" y="116632"/>
            <a:ext cx="8522845" cy="62207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605550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44438" y="260648"/>
            <a:ext cx="4887147" cy="6408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683568" y="6093296"/>
            <a:ext cx="2902718" cy="369332"/>
          </a:xfrm>
          <a:prstGeom prst="rect">
            <a:avLst/>
          </a:prstGeom>
        </p:spPr>
        <p:txBody>
          <a:bodyPr wrap="none">
            <a:spAutoFit/>
          </a:bodyPr>
          <a:lstStyle/>
          <a:p>
            <a:r>
              <a:rPr lang="ru-RU" dirty="0"/>
              <a:t>«Сын человеческий» (1964)</a:t>
            </a:r>
          </a:p>
        </p:txBody>
      </p:sp>
    </p:spTree>
    <p:extLst>
      <p:ext uri="{BB962C8B-B14F-4D97-AF65-F5344CB8AC3E}">
        <p14:creationId xmlns:p14="http://schemas.microsoft.com/office/powerpoint/2010/main" xmlns="" val="30749094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55750" y="-40680"/>
            <a:ext cx="6032500" cy="635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51520" y="6309320"/>
            <a:ext cx="8892480" cy="646331"/>
          </a:xfrm>
          <a:prstGeom prst="rect">
            <a:avLst/>
          </a:prstGeom>
        </p:spPr>
        <p:txBody>
          <a:bodyPr wrap="square">
            <a:spAutoFit/>
          </a:bodyPr>
          <a:lstStyle/>
          <a:p>
            <a:pPr algn="ctr"/>
            <a:r>
              <a:rPr lang="ru-RU" dirty="0"/>
              <a:t>Сальвадор Дали. Мягкая конструкция с вареными бобами (Предчувствие гражданской войны). 1936 год</a:t>
            </a:r>
          </a:p>
        </p:txBody>
      </p:sp>
    </p:spTree>
    <p:extLst>
      <p:ext uri="{BB962C8B-B14F-4D97-AF65-F5344CB8AC3E}">
        <p14:creationId xmlns:p14="http://schemas.microsoft.com/office/powerpoint/2010/main" xmlns="" val="10053010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6040" y="116632"/>
            <a:ext cx="8382000" cy="6057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411760" y="6211669"/>
            <a:ext cx="5256584" cy="369332"/>
          </a:xfrm>
          <a:prstGeom prst="rect">
            <a:avLst/>
          </a:prstGeom>
        </p:spPr>
        <p:txBody>
          <a:bodyPr wrap="square">
            <a:spAutoFit/>
          </a:bodyPr>
          <a:lstStyle/>
          <a:p>
            <a:pPr algn="ctr"/>
            <a:r>
              <a:rPr lang="ru-RU" dirty="0"/>
              <a:t>Сальвадор Дали. Постоянство памяти. 1931 год</a:t>
            </a:r>
          </a:p>
        </p:txBody>
      </p:sp>
    </p:spTree>
    <p:extLst>
      <p:ext uri="{BB962C8B-B14F-4D97-AF65-F5344CB8AC3E}">
        <p14:creationId xmlns:p14="http://schemas.microsoft.com/office/powerpoint/2010/main" xmlns="" val="17996061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304972"/>
            <a:ext cx="7620000" cy="5670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411760" y="6205751"/>
            <a:ext cx="5328592" cy="369332"/>
          </a:xfrm>
          <a:prstGeom prst="rect">
            <a:avLst/>
          </a:prstGeom>
        </p:spPr>
        <p:txBody>
          <a:bodyPr wrap="square">
            <a:spAutoFit/>
          </a:bodyPr>
          <a:lstStyle/>
          <a:p>
            <a:r>
              <a:rPr lang="ru-RU" dirty="0"/>
              <a:t>Сальвадор Дали, </a:t>
            </a:r>
            <a:r>
              <a:rPr lang="ru-RU" dirty="0" smtClean="0"/>
              <a:t>Искушение </a:t>
            </a:r>
            <a:r>
              <a:rPr lang="ru-RU" dirty="0"/>
              <a:t>Святого </a:t>
            </a:r>
            <a:r>
              <a:rPr lang="ru-RU" dirty="0" smtClean="0"/>
              <a:t>Антони</a:t>
            </a:r>
            <a:r>
              <a:rPr lang="ru-RU" dirty="0"/>
              <a:t>я</a:t>
            </a:r>
          </a:p>
        </p:txBody>
      </p:sp>
    </p:spTree>
    <p:extLst>
      <p:ext uri="{BB962C8B-B14F-4D97-AF65-F5344CB8AC3E}">
        <p14:creationId xmlns:p14="http://schemas.microsoft.com/office/powerpoint/2010/main" xmlns="" val="40380021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7504" y="836712"/>
            <a:ext cx="8382000" cy="420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915816" y="6021288"/>
            <a:ext cx="3681842" cy="369332"/>
          </a:xfrm>
          <a:prstGeom prst="rect">
            <a:avLst/>
          </a:prstGeom>
        </p:spPr>
        <p:txBody>
          <a:bodyPr wrap="none">
            <a:spAutoFit/>
          </a:bodyPr>
          <a:lstStyle/>
          <a:p>
            <a:r>
              <a:rPr lang="ru-RU" dirty="0"/>
              <a:t>Андре </a:t>
            </a:r>
            <a:r>
              <a:rPr lang="ru-RU" dirty="0" err="1"/>
              <a:t>Массон</a:t>
            </a:r>
            <a:r>
              <a:rPr lang="ru-RU" dirty="0"/>
              <a:t>. Битва рыб. 1926 год</a:t>
            </a:r>
          </a:p>
        </p:txBody>
      </p:sp>
    </p:spTree>
    <p:extLst>
      <p:ext uri="{BB962C8B-B14F-4D97-AF65-F5344CB8AC3E}">
        <p14:creationId xmlns:p14="http://schemas.microsoft.com/office/powerpoint/2010/main" xmlns="" val="3800339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18582" y="-99392"/>
            <a:ext cx="6618804" cy="69573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2654660" y="-111158"/>
            <a:ext cx="3546648" cy="548680"/>
          </a:xfrm>
          <a:solidFill>
            <a:schemeClr val="accent4">
              <a:lumMod val="60000"/>
              <a:lumOff val="40000"/>
            </a:schemeClr>
          </a:solidFill>
        </p:spPr>
        <p:txBody>
          <a:bodyPr>
            <a:normAutofit fontScale="90000"/>
          </a:bodyPr>
          <a:lstStyle/>
          <a:p>
            <a:r>
              <a:rPr lang="ru-RU" b="1" dirty="0"/>
              <a:t>Поп-арт</a:t>
            </a:r>
            <a:endParaRPr lang="ru-RU" dirty="0"/>
          </a:p>
        </p:txBody>
      </p:sp>
      <p:sp>
        <p:nvSpPr>
          <p:cNvPr id="3" name="Прямоугольник 2"/>
          <p:cNvSpPr/>
          <p:nvPr/>
        </p:nvSpPr>
        <p:spPr>
          <a:xfrm>
            <a:off x="4932040" y="3164681"/>
            <a:ext cx="4355976" cy="3693319"/>
          </a:xfrm>
          <a:prstGeom prst="rect">
            <a:avLst/>
          </a:prstGeom>
          <a:solidFill>
            <a:schemeClr val="accent4">
              <a:lumMod val="60000"/>
              <a:lumOff val="40000"/>
            </a:schemeClr>
          </a:solidFill>
        </p:spPr>
        <p:txBody>
          <a:bodyPr wrap="square">
            <a:spAutoFit/>
          </a:bodyPr>
          <a:lstStyle/>
          <a:p>
            <a:r>
              <a:rPr lang="ru-RU" dirty="0"/>
              <a:t>Поп-артисты использовали в своем искусстве образы рекламы и массовой культуры (кино, комиксов, фотографии знаменитостей и даже политиков). </a:t>
            </a:r>
            <a:r>
              <a:rPr lang="ru-RU" dirty="0" err="1"/>
              <a:t>Раушенберг</a:t>
            </a:r>
            <a:r>
              <a:rPr lang="ru-RU" dirty="0"/>
              <a:t> и Джонс создавали картины, одновременно являющиеся пред­ме­тами. В поп-арте нередки коллажи, поточное тиражирование одного образа, репродуцирование исходного изображения с помехами (фото, клиширование), изменение масштаба, материала или контекста обычных предметов.</a:t>
            </a:r>
          </a:p>
        </p:txBody>
      </p:sp>
      <p:sp>
        <p:nvSpPr>
          <p:cNvPr id="4" name="Прямоугольник 3"/>
          <p:cNvSpPr/>
          <p:nvPr/>
        </p:nvSpPr>
        <p:spPr>
          <a:xfrm>
            <a:off x="0" y="1772816"/>
            <a:ext cx="3347864" cy="2862322"/>
          </a:xfrm>
          <a:prstGeom prst="rect">
            <a:avLst/>
          </a:prstGeom>
          <a:solidFill>
            <a:srgbClr val="7030A0"/>
          </a:solidFill>
        </p:spPr>
        <p:txBody>
          <a:bodyPr wrap="square">
            <a:spAutoFit/>
          </a:bodyPr>
          <a:lstStyle/>
          <a:p>
            <a:r>
              <a:rPr lang="ru-RU" dirty="0">
                <a:solidFill>
                  <a:schemeClr val="bg1"/>
                </a:solidFill>
              </a:rPr>
              <a:t>В центре внимания художников оказались потребление, бытовые предметы, массовая культура. Поп-артисты играли с языком китча, рекламы, главный их инстру­мент — ирония, которая, однако, нередко смешана с восхищением тем продуктом, над которым они издеваются.</a:t>
            </a:r>
          </a:p>
        </p:txBody>
      </p:sp>
    </p:spTree>
    <p:extLst>
      <p:ext uri="{BB962C8B-B14F-4D97-AF65-F5344CB8AC3E}">
        <p14:creationId xmlns:p14="http://schemas.microsoft.com/office/powerpoint/2010/main" xmlns="" val="21032475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43806" y="404664"/>
            <a:ext cx="5260904" cy="5616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0" y="4314274"/>
            <a:ext cx="3517877" cy="1754326"/>
          </a:xfrm>
          <a:prstGeom prst="rect">
            <a:avLst/>
          </a:prstGeom>
        </p:spPr>
        <p:txBody>
          <a:bodyPr wrap="square">
            <a:spAutoFit/>
          </a:bodyPr>
          <a:lstStyle/>
          <a:p>
            <a:r>
              <a:rPr lang="ru-RU" b="1" dirty="0"/>
              <a:t>Ричард Гамильтон</a:t>
            </a:r>
            <a:r>
              <a:rPr lang="ru-RU" dirty="0"/>
              <a:t>, «Что делает наши сегодняшние дома такими разными, такими привлекательными?» (1956) — одна из самых первых работ поп-арта</a:t>
            </a:r>
          </a:p>
        </p:txBody>
      </p:sp>
      <p:pic>
        <p:nvPicPr>
          <p:cNvPr id="5017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510640" y="188640"/>
            <a:ext cx="5627662" cy="59766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769308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332656"/>
            <a:ext cx="8382000" cy="502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296016" y="5949280"/>
            <a:ext cx="5084295" cy="369332"/>
          </a:xfrm>
          <a:prstGeom prst="rect">
            <a:avLst/>
          </a:prstGeom>
        </p:spPr>
        <p:txBody>
          <a:bodyPr wrap="square">
            <a:spAutoFit/>
          </a:bodyPr>
          <a:lstStyle/>
          <a:p>
            <a:r>
              <a:rPr lang="ru-RU" dirty="0"/>
              <a:t>Энди </a:t>
            </a:r>
            <a:r>
              <a:rPr lang="ru-RU" dirty="0" err="1"/>
              <a:t>Уорхол</a:t>
            </a:r>
            <a:r>
              <a:rPr lang="ru-RU" dirty="0"/>
              <a:t>. Банки супа «</a:t>
            </a:r>
            <a:r>
              <a:rPr lang="ru-RU" dirty="0" err="1"/>
              <a:t>Кэмпбелл</a:t>
            </a:r>
            <a:r>
              <a:rPr lang="ru-RU" dirty="0"/>
              <a:t>». 1962 год</a:t>
            </a:r>
          </a:p>
        </p:txBody>
      </p:sp>
    </p:spTree>
    <p:extLst>
      <p:ext uri="{BB962C8B-B14F-4D97-AF65-F5344CB8AC3E}">
        <p14:creationId xmlns:p14="http://schemas.microsoft.com/office/powerpoint/2010/main" xmlns="" val="21700556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55776" y="332656"/>
            <a:ext cx="6041121" cy="60486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755576" y="5805264"/>
            <a:ext cx="1421095" cy="369332"/>
          </a:xfrm>
          <a:prstGeom prst="rect">
            <a:avLst/>
          </a:prstGeom>
        </p:spPr>
        <p:txBody>
          <a:bodyPr wrap="none">
            <a:spAutoFit/>
          </a:bodyPr>
          <a:lstStyle/>
          <a:p>
            <a:r>
              <a:rPr lang="ru-RU" dirty="0"/>
              <a:t>Энди </a:t>
            </a:r>
            <a:r>
              <a:rPr lang="ru-RU" dirty="0" err="1"/>
              <a:t>Уорхол</a:t>
            </a:r>
            <a:endParaRPr lang="ru-RU" dirty="0"/>
          </a:p>
        </p:txBody>
      </p:sp>
    </p:spTree>
    <p:extLst>
      <p:ext uri="{BB962C8B-B14F-4D97-AF65-F5344CB8AC3E}">
        <p14:creationId xmlns:p14="http://schemas.microsoft.com/office/powerpoint/2010/main" xmlns="" val="16053001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303" y="260648"/>
            <a:ext cx="4766316" cy="36724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3851920" y="6050653"/>
            <a:ext cx="2022220" cy="369332"/>
          </a:xfrm>
          <a:prstGeom prst="rect">
            <a:avLst/>
          </a:prstGeom>
        </p:spPr>
        <p:txBody>
          <a:bodyPr wrap="none">
            <a:spAutoFit/>
          </a:bodyPr>
          <a:lstStyle/>
          <a:p>
            <a:r>
              <a:rPr lang="ru-RU" dirty="0"/>
              <a:t>Рой Лихтенштейн. </a:t>
            </a:r>
          </a:p>
        </p:txBody>
      </p:sp>
      <p:pic>
        <p:nvPicPr>
          <p:cNvPr id="532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95619" y="1313155"/>
            <a:ext cx="4295775" cy="428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668150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908720"/>
            <a:ext cx="8382000" cy="3600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2843808" y="5013176"/>
            <a:ext cx="3799438" cy="369332"/>
          </a:xfrm>
          <a:prstGeom prst="rect">
            <a:avLst/>
          </a:prstGeom>
        </p:spPr>
        <p:txBody>
          <a:bodyPr wrap="none">
            <a:spAutoFit/>
          </a:bodyPr>
          <a:lstStyle/>
          <a:p>
            <a:r>
              <a:rPr lang="ru-RU" b="1" dirty="0"/>
              <a:t>Рой Лихтенштейн. </a:t>
            </a:r>
            <a:r>
              <a:rPr lang="ru-RU" b="1" dirty="0" err="1"/>
              <a:t>Whaam</a:t>
            </a:r>
            <a:r>
              <a:rPr lang="ru-RU" b="1" dirty="0"/>
              <a:t>! 1963 год</a:t>
            </a:r>
            <a:endParaRPr lang="ru-RU" dirty="0"/>
          </a:p>
        </p:txBody>
      </p:sp>
    </p:spTree>
    <p:extLst>
      <p:ext uri="{BB962C8B-B14F-4D97-AF65-F5344CB8AC3E}">
        <p14:creationId xmlns:p14="http://schemas.microsoft.com/office/powerpoint/2010/main" xmlns="" val="8838950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95936" y="219596"/>
            <a:ext cx="4876800" cy="635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323528" y="6021288"/>
            <a:ext cx="3312368" cy="646331"/>
          </a:xfrm>
          <a:prstGeom prst="rect">
            <a:avLst/>
          </a:prstGeom>
        </p:spPr>
        <p:txBody>
          <a:bodyPr wrap="square">
            <a:spAutoFit/>
          </a:bodyPr>
          <a:lstStyle/>
          <a:p>
            <a:r>
              <a:rPr lang="ru-RU" dirty="0" err="1"/>
              <a:t>Джаспер</a:t>
            </a:r>
            <a:r>
              <a:rPr lang="ru-RU" dirty="0"/>
              <a:t> Джонс. Мишень с четырьмя лицами. 1955 год</a:t>
            </a:r>
          </a:p>
        </p:txBody>
      </p:sp>
    </p:spTree>
    <p:extLst>
      <p:ext uri="{BB962C8B-B14F-4D97-AF65-F5344CB8AC3E}">
        <p14:creationId xmlns:p14="http://schemas.microsoft.com/office/powerpoint/2010/main" xmlns="" val="13149816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12199"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139952" y="31572"/>
            <a:ext cx="5017450" cy="1021164"/>
          </a:xfrm>
          <a:solidFill>
            <a:schemeClr val="accent3">
              <a:lumMod val="75000"/>
            </a:schemeClr>
          </a:solidFill>
        </p:spPr>
        <p:txBody>
          <a:bodyPr>
            <a:normAutofit fontScale="90000"/>
          </a:bodyPr>
          <a:lstStyle/>
          <a:p>
            <a:r>
              <a:rPr lang="ru-RU" b="1" dirty="0"/>
              <a:t>Фотореализм (гиперреализм)</a:t>
            </a:r>
            <a:endParaRPr lang="ru-RU" dirty="0"/>
          </a:p>
        </p:txBody>
      </p:sp>
      <p:sp>
        <p:nvSpPr>
          <p:cNvPr id="3" name="Прямоугольник 2"/>
          <p:cNvSpPr/>
          <p:nvPr/>
        </p:nvSpPr>
        <p:spPr>
          <a:xfrm>
            <a:off x="-21106" y="1720840"/>
            <a:ext cx="3707904" cy="34163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ru-RU" dirty="0"/>
              <a:t>Художники этого направления имитируют фотографию, соединенную с хо­лодным, безличным взглядом на урбанистическую реальность и человека. Их цель — уйти от авторского видения, от интерпретации, от всего эмоцио­нального. Их живопись — как иллюзионистическая обманка, притворяющаяся нейтральным, объективным снимком реальности.</a:t>
            </a:r>
          </a:p>
        </p:txBody>
      </p:sp>
      <p:sp>
        <p:nvSpPr>
          <p:cNvPr id="4" name="Прямоугольник 3"/>
          <p:cNvSpPr/>
          <p:nvPr/>
        </p:nvSpPr>
        <p:spPr>
          <a:xfrm>
            <a:off x="4540199" y="3652574"/>
            <a:ext cx="4572000" cy="3139321"/>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r>
              <a:rPr lang="ru-RU" dirty="0"/>
              <a:t>Картины большого размера, сильно напоминающие фотографии. </a:t>
            </a:r>
            <a:r>
              <a:rPr lang="ru-RU" dirty="0" err="1"/>
              <a:t>Гиперреа­лис­ты</a:t>
            </a:r>
            <a:r>
              <a:rPr lang="ru-RU" dirty="0"/>
              <a:t> убирают все следы индивидуального почерка; используются краско­пульт, аэрограф, </a:t>
            </a:r>
            <a:r>
              <a:rPr lang="ru-RU" dirty="0" err="1"/>
              <a:t>диапроекция</a:t>
            </a:r>
            <a:r>
              <a:rPr lang="ru-RU" dirty="0"/>
              <a:t>, полировка картин. Они делают акцент на блестящих поверхностях, смешивании плоскостей и отражений. Люди на их картинах выглядят как вещи, иногда лица изображены отдельно и превращаются в почти абстрактные поверхности. </a:t>
            </a:r>
          </a:p>
        </p:txBody>
      </p:sp>
    </p:spTree>
    <p:extLst>
      <p:ext uri="{BB962C8B-B14F-4D97-AF65-F5344CB8AC3E}">
        <p14:creationId xmlns:p14="http://schemas.microsoft.com/office/powerpoint/2010/main" xmlns="" val="27070437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88640"/>
            <a:ext cx="8382000" cy="591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771800" y="6237312"/>
            <a:ext cx="4382482" cy="369332"/>
          </a:xfrm>
          <a:prstGeom prst="rect">
            <a:avLst/>
          </a:prstGeom>
        </p:spPr>
        <p:txBody>
          <a:bodyPr wrap="none">
            <a:spAutoFit/>
          </a:bodyPr>
          <a:lstStyle/>
          <a:p>
            <a:r>
              <a:rPr lang="ru-RU" dirty="0"/>
              <a:t>Ричард </a:t>
            </a:r>
            <a:r>
              <a:rPr lang="ru-RU" dirty="0" err="1"/>
              <a:t>Эстес</a:t>
            </a:r>
            <a:r>
              <a:rPr lang="ru-RU" dirty="0"/>
              <a:t>. Телефонные будки. 1967 год</a:t>
            </a:r>
          </a:p>
        </p:txBody>
      </p:sp>
    </p:spTree>
    <p:extLst>
      <p:ext uri="{BB962C8B-B14F-4D97-AF65-F5344CB8AC3E}">
        <p14:creationId xmlns:p14="http://schemas.microsoft.com/office/powerpoint/2010/main" xmlns="" val="27146199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0" y="6211669"/>
            <a:ext cx="4572000" cy="646331"/>
          </a:xfrm>
          <a:prstGeom prst="rect">
            <a:avLst/>
          </a:prstGeom>
        </p:spPr>
        <p:txBody>
          <a:bodyPr>
            <a:spAutoFit/>
          </a:bodyPr>
          <a:lstStyle/>
          <a:p>
            <a:r>
              <a:rPr lang="ru-RU" b="1" dirty="0"/>
              <a:t>Лучано </a:t>
            </a:r>
            <a:r>
              <a:rPr lang="ru-RU" b="1" dirty="0" err="1"/>
              <a:t>Вентроне</a:t>
            </a:r>
            <a:endParaRPr lang="ru-RU" b="1" dirty="0"/>
          </a:p>
          <a:p>
            <a:endParaRPr lang="ru-RU" dirty="0"/>
          </a:p>
        </p:txBody>
      </p:sp>
    </p:spTree>
    <p:extLst>
      <p:ext uri="{BB962C8B-B14F-4D97-AF65-F5344CB8AC3E}">
        <p14:creationId xmlns:p14="http://schemas.microsoft.com/office/powerpoint/2010/main" xmlns="" val="42632583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52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779912" y="277129"/>
            <a:ext cx="4927600" cy="635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02651" y="6093296"/>
            <a:ext cx="3577261" cy="369332"/>
          </a:xfrm>
          <a:prstGeom prst="rect">
            <a:avLst/>
          </a:prstGeom>
        </p:spPr>
        <p:txBody>
          <a:bodyPr wrap="none">
            <a:spAutoFit/>
          </a:bodyPr>
          <a:lstStyle/>
          <a:p>
            <a:r>
              <a:rPr lang="ru-RU" dirty="0" err="1"/>
              <a:t>Чак</a:t>
            </a:r>
            <a:r>
              <a:rPr lang="ru-RU" dirty="0"/>
              <a:t> </a:t>
            </a:r>
            <a:r>
              <a:rPr lang="ru-RU" dirty="0" err="1"/>
              <a:t>Клоуз</a:t>
            </a:r>
            <a:r>
              <a:rPr lang="ru-RU" dirty="0"/>
              <a:t>. Линда. 1975–1976 годы</a:t>
            </a:r>
          </a:p>
        </p:txBody>
      </p:sp>
    </p:spTree>
    <p:extLst>
      <p:ext uri="{BB962C8B-B14F-4D97-AF65-F5344CB8AC3E}">
        <p14:creationId xmlns:p14="http://schemas.microsoft.com/office/powerpoint/2010/main" xmlns="" val="6384102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9249" y="0"/>
            <a:ext cx="9283249"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1043608" y="0"/>
            <a:ext cx="7211144" cy="850106"/>
          </a:xfrm>
        </p:spPr>
        <p:txBody>
          <a:bodyPr/>
          <a:lstStyle/>
          <a:p>
            <a:r>
              <a:rPr lang="ru-RU" b="1" dirty="0">
                <a:solidFill>
                  <a:schemeClr val="accent2">
                    <a:lumMod val="40000"/>
                    <a:lumOff val="60000"/>
                  </a:schemeClr>
                </a:solidFill>
              </a:rPr>
              <a:t>Концептуализм</a:t>
            </a:r>
            <a:endParaRPr lang="ru-RU" dirty="0">
              <a:solidFill>
                <a:schemeClr val="accent2">
                  <a:lumMod val="40000"/>
                  <a:lumOff val="60000"/>
                </a:schemeClr>
              </a:solidFill>
            </a:endParaRPr>
          </a:p>
        </p:txBody>
      </p:sp>
      <p:sp>
        <p:nvSpPr>
          <p:cNvPr id="3" name="Прямоугольник 2"/>
          <p:cNvSpPr/>
          <p:nvPr/>
        </p:nvSpPr>
        <p:spPr>
          <a:xfrm>
            <a:off x="-139249" y="2056686"/>
            <a:ext cx="4353593" cy="480131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ru-RU" dirty="0"/>
              <a:t>Концептуализм — это искусство про то, как устроено искусство. Для концеп­туализма главное — сила идеи, а не материала, поэтому в предельном случае может быть выставлен текст — описание несуществующего произведения или манифест. Концептуализм подвергает сомнению «я» художника, для него любое романтическое возвеличивание творца — это неуместная претензия на власть. Вместо этого концептуалисту надо разобраться, из каких «кубиков» состоит искусство (или общество, политика, быт и так далее), </a:t>
            </a:r>
            <a:r>
              <a:rPr lang="ru-RU" dirty="0" err="1"/>
              <a:t>деконструи­ро­вать</a:t>
            </a:r>
            <a:r>
              <a:rPr lang="ru-RU" dirty="0"/>
              <a:t> текст и настроить коммуникацию со зрителем, который сможет достроить в своей голове любое произведение.</a:t>
            </a:r>
          </a:p>
        </p:txBody>
      </p:sp>
      <p:sp>
        <p:nvSpPr>
          <p:cNvPr id="4" name="Прямоугольник 3"/>
          <p:cNvSpPr/>
          <p:nvPr/>
        </p:nvSpPr>
        <p:spPr>
          <a:xfrm>
            <a:off x="6165532" y="1052736"/>
            <a:ext cx="2987824" cy="3139321"/>
          </a:xfrm>
          <a:prstGeom prst="rect">
            <a:avLst/>
          </a:prstGeom>
          <a:solidFill>
            <a:schemeClr val="accent2">
              <a:lumMod val="75000"/>
            </a:schemeClr>
          </a:solidFill>
        </p:spPr>
        <p:txBody>
          <a:bodyPr wrap="square">
            <a:spAutoFit/>
          </a:bodyPr>
          <a:lstStyle/>
          <a:p>
            <a:r>
              <a:rPr lang="ru-RU" dirty="0">
                <a:solidFill>
                  <a:schemeClr val="bg1"/>
                </a:solidFill>
              </a:rPr>
              <a:t>Живопись кон­цептуализма (особенно русского, «московского») обычно наполнена текстами, а нередко и диаграммами, цифрами, с нарушением привычного обрамления и материалов (граница между предметом и его изображением разрушена со времен поп-арта). </a:t>
            </a:r>
          </a:p>
        </p:txBody>
      </p:sp>
    </p:spTree>
    <p:extLst>
      <p:ext uri="{BB962C8B-B14F-4D97-AF65-F5344CB8AC3E}">
        <p14:creationId xmlns:p14="http://schemas.microsoft.com/office/powerpoint/2010/main" xmlns="" val="29200842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83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74175" y="188640"/>
            <a:ext cx="6207224" cy="6207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21847" y="5085184"/>
            <a:ext cx="2952328" cy="646331"/>
          </a:xfrm>
          <a:prstGeom prst="rect">
            <a:avLst/>
          </a:prstGeom>
        </p:spPr>
        <p:txBody>
          <a:bodyPr wrap="square">
            <a:spAutoFit/>
          </a:bodyPr>
          <a:lstStyle/>
          <a:p>
            <a:r>
              <a:rPr lang="ru-RU" dirty="0"/>
              <a:t>Эрик Булатов. Вход — Входа нет. 1994–1995 годы</a:t>
            </a:r>
          </a:p>
        </p:txBody>
      </p:sp>
    </p:spTree>
    <p:extLst>
      <p:ext uri="{BB962C8B-B14F-4D97-AF65-F5344CB8AC3E}">
        <p14:creationId xmlns:p14="http://schemas.microsoft.com/office/powerpoint/2010/main" xmlns="" val="33088216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93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714986" y="188640"/>
            <a:ext cx="5094746" cy="6552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42578" y="5733256"/>
            <a:ext cx="3672408" cy="646331"/>
          </a:xfrm>
          <a:prstGeom prst="rect">
            <a:avLst/>
          </a:prstGeom>
        </p:spPr>
        <p:txBody>
          <a:bodyPr wrap="square">
            <a:spAutoFit/>
          </a:bodyPr>
          <a:lstStyle/>
          <a:p>
            <a:r>
              <a:rPr lang="ru-RU" dirty="0"/>
              <a:t>Виктор Пивоваров. Работа из альбома «Лицо». 1975 год</a:t>
            </a:r>
          </a:p>
        </p:txBody>
      </p:sp>
    </p:spTree>
    <p:extLst>
      <p:ext uri="{BB962C8B-B14F-4D97-AF65-F5344CB8AC3E}">
        <p14:creationId xmlns:p14="http://schemas.microsoft.com/office/powerpoint/2010/main" xmlns="" val="39793270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95936" y="260648"/>
            <a:ext cx="4972050" cy="571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395536" y="5606987"/>
            <a:ext cx="3331297" cy="369332"/>
          </a:xfrm>
          <a:prstGeom prst="rect">
            <a:avLst/>
          </a:prstGeom>
        </p:spPr>
        <p:txBody>
          <a:bodyPr wrap="none">
            <a:spAutoFit/>
          </a:bodyPr>
          <a:lstStyle/>
          <a:p>
            <a:r>
              <a:rPr lang="ru-RU" dirty="0"/>
              <a:t>Иван Чуйков. Окно XIV. 1980 год</a:t>
            </a:r>
          </a:p>
        </p:txBody>
      </p:sp>
    </p:spTree>
    <p:extLst>
      <p:ext uri="{BB962C8B-B14F-4D97-AF65-F5344CB8AC3E}">
        <p14:creationId xmlns:p14="http://schemas.microsoft.com/office/powerpoint/2010/main" xmlns="" val="23519687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12642" name="Picture 2" descr="https://present5.com/presentation/3/77054088_394524687.pdf-img/77054088_394524687.pdf-38.jpg"/>
          <p:cNvPicPr>
            <a:picLocks noChangeAspect="1" noChangeArrowheads="1"/>
          </p:cNvPicPr>
          <p:nvPr/>
        </p:nvPicPr>
        <p:blipFill>
          <a:blip r:embed="rId2"/>
          <a:srcRect/>
          <a:stretch>
            <a:fillRect/>
          </a:stretch>
        </p:blipFill>
        <p:spPr bwMode="auto">
          <a:xfrm>
            <a:off x="0" y="-1"/>
            <a:ext cx="9144000" cy="6858001"/>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11618" name="Picture 2" descr="https://uploads4.wikiart.org/images/joseph-kosuth/one-and-three-chairs.jpg"/>
          <p:cNvPicPr>
            <a:picLocks noChangeAspect="1" noChangeArrowheads="1"/>
          </p:cNvPicPr>
          <p:nvPr/>
        </p:nvPicPr>
        <p:blipFill>
          <a:blip r:embed="rId2"/>
          <a:srcRect/>
          <a:stretch>
            <a:fillRect/>
          </a:stretch>
        </p:blipFill>
        <p:spPr bwMode="auto">
          <a:xfrm>
            <a:off x="1" y="214290"/>
            <a:ext cx="9144000" cy="6643710"/>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715000"/>
            <a:ext cx="8229600" cy="1143000"/>
          </a:xfrm>
        </p:spPr>
        <p:txBody>
          <a:bodyPr>
            <a:normAutofit/>
          </a:bodyPr>
          <a:lstStyle/>
          <a:p>
            <a:r>
              <a:rPr lang="ru-RU" sz="2800" dirty="0" smtClean="0"/>
              <a:t>Илья Кабаков «Человек, улетевший в космос из своей комнаты», 1986</a:t>
            </a:r>
            <a:endParaRPr lang="ru-RU" sz="2800" dirty="0"/>
          </a:p>
        </p:txBody>
      </p:sp>
      <p:pic>
        <p:nvPicPr>
          <p:cNvPr id="113666" name="Picture 2" descr="http://e-cours-arts-plastiques.com/wp-content/uploads/2016/03/clip_image061_thumb-1.jpg"/>
          <p:cNvPicPr>
            <a:picLocks noChangeAspect="1" noChangeArrowheads="1"/>
          </p:cNvPicPr>
          <p:nvPr/>
        </p:nvPicPr>
        <p:blipFill>
          <a:blip r:embed="rId2"/>
          <a:srcRect/>
          <a:stretch>
            <a:fillRect/>
          </a:stretch>
        </p:blipFill>
        <p:spPr bwMode="auto">
          <a:xfrm>
            <a:off x="143141" y="0"/>
            <a:ext cx="8876515" cy="5715016"/>
          </a:xfrm>
          <a:prstGeom prst="rect">
            <a:avLst/>
          </a:prstGeo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14690" name="Picture 2" descr="https://static.tildacdn.com/tild3339-3737-4538-a436-386466383063/Kabakov-pots-and-pan.jpg"/>
          <p:cNvPicPr>
            <a:picLocks noChangeAspect="1" noChangeArrowheads="1"/>
          </p:cNvPicPr>
          <p:nvPr/>
        </p:nvPicPr>
        <p:blipFill>
          <a:blip r:embed="rId2"/>
          <a:srcRect/>
          <a:stretch>
            <a:fillRect/>
          </a:stretch>
        </p:blipFill>
        <p:spPr bwMode="auto">
          <a:xfrm>
            <a:off x="0" y="-1"/>
            <a:ext cx="9144000" cy="6858001"/>
          </a:xfrm>
          <a:prstGeom prst="rect">
            <a:avLst/>
          </a:prstGeom>
          <a:noFill/>
        </p:spPr>
      </p:pic>
      <p:sp>
        <p:nvSpPr>
          <p:cNvPr id="4" name="Прямоугольник 3"/>
          <p:cNvSpPr/>
          <p:nvPr/>
        </p:nvSpPr>
        <p:spPr>
          <a:xfrm>
            <a:off x="4000496" y="6286520"/>
            <a:ext cx="1525418" cy="369332"/>
          </a:xfrm>
          <a:prstGeom prst="rect">
            <a:avLst/>
          </a:prstGeom>
        </p:spPr>
        <p:txBody>
          <a:bodyPr wrap="none">
            <a:spAutoFit/>
          </a:bodyPr>
          <a:lstStyle/>
          <a:p>
            <a:r>
              <a:rPr lang="ru-RU" dirty="0" smtClean="0">
                <a:solidFill>
                  <a:schemeClr val="bg1"/>
                </a:solidFill>
              </a:rPr>
              <a:t>Илья Кабаков</a:t>
            </a:r>
            <a:endParaRPr lang="ru-RU" dirty="0">
              <a:solidFill>
                <a:schemeClr val="bg1"/>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969"/>
            <a:ext cx="9144000" cy="68901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3215566" y="5286921"/>
            <a:ext cx="5946799" cy="1600438"/>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r>
              <a:rPr lang="ru-RU" sz="4000" dirty="0">
                <a:latin typeface="Mistral" pitchFamily="66" charset="0"/>
              </a:rPr>
              <a:t>Жизнь коротка, а путь искусства долог.</a:t>
            </a:r>
          </a:p>
          <a:p>
            <a:pPr algn="r"/>
            <a:r>
              <a:rPr lang="ru-RU" i="1" dirty="0" smtClean="0"/>
              <a:t>Гиппократ</a:t>
            </a:r>
            <a:endParaRPr lang="ru-RU" i="1" dirty="0"/>
          </a:p>
        </p:txBody>
      </p:sp>
    </p:spTree>
    <p:extLst>
      <p:ext uri="{BB962C8B-B14F-4D97-AF65-F5344CB8AC3E}">
        <p14:creationId xmlns:p14="http://schemas.microsoft.com/office/powerpoint/2010/main" xmlns="" val="33225719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800" y="19176"/>
            <a:ext cx="9219192" cy="68388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9800" y="1556792"/>
            <a:ext cx="7280508" cy="2000548"/>
          </a:xfrm>
          <a:prstGeom prst="rect">
            <a:avLst/>
          </a:prstGeom>
        </p:spPr>
        <p:txBody>
          <a:bodyPr wrap="square">
            <a:spAutoFit/>
          </a:bodyPr>
          <a:lstStyle/>
          <a:p>
            <a:r>
              <a:rPr lang="ru-RU" sz="4400" dirty="0">
                <a:latin typeface="Mistral" pitchFamily="66" charset="0"/>
              </a:rPr>
              <a:t>Только искусство позволяет нам сказать даже то, чего мы не знаем.</a:t>
            </a:r>
          </a:p>
          <a:p>
            <a:endParaRPr lang="ru-RU" dirty="0"/>
          </a:p>
          <a:p>
            <a:pPr algn="r"/>
            <a:r>
              <a:rPr lang="ru-RU" b="1" i="1" dirty="0"/>
              <a:t>Габриэль </a:t>
            </a:r>
            <a:r>
              <a:rPr lang="ru-RU" b="1" i="1" dirty="0" err="1"/>
              <a:t>Лауб</a:t>
            </a:r>
            <a:endParaRPr lang="ru-RU" b="1" i="1" dirty="0"/>
          </a:p>
        </p:txBody>
      </p:sp>
    </p:spTree>
    <p:extLst>
      <p:ext uri="{BB962C8B-B14F-4D97-AF65-F5344CB8AC3E}">
        <p14:creationId xmlns:p14="http://schemas.microsoft.com/office/powerpoint/2010/main" xmlns="" val="11321710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6172066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TotalTime>
  <Words>2055</Words>
  <Application>Microsoft Office PowerPoint</Application>
  <PresentationFormat>Экран (4:3)</PresentationFormat>
  <Paragraphs>147</Paragraphs>
  <Slides>98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98</vt:i4>
      </vt:variant>
    </vt:vector>
  </HeadingPairs>
  <TitlesOfParts>
    <vt:vector size="99" baseType="lpstr">
      <vt:lpstr>Тема Office</vt:lpstr>
      <vt:lpstr>Стили и направления  в искусстве   конца XIX  - XX веков</vt:lpstr>
      <vt:lpstr>Слайд 2</vt:lpstr>
      <vt:lpstr>Слайд 3</vt:lpstr>
      <vt:lpstr>Импрессионизм ( от impression – впечатление)</vt:lpstr>
      <vt:lpstr>Слайд 5</vt:lpstr>
      <vt:lpstr>Слайд 6</vt:lpstr>
      <vt:lpstr>Клод Моне </vt:lpstr>
      <vt:lpstr>Эдгар Дега </vt:lpstr>
      <vt:lpstr>Огюст Ренуар.  </vt:lpstr>
      <vt:lpstr>Камиль Писсарро</vt:lpstr>
      <vt:lpstr>Постимпрессионизм</vt:lpstr>
      <vt:lpstr>Слайд 12</vt:lpstr>
      <vt:lpstr>Слайд 13</vt:lpstr>
      <vt:lpstr>Слайд 14</vt:lpstr>
      <vt:lpstr>Поль Гоген «Автопортрет»</vt:lpstr>
      <vt:lpstr>Слайд 16</vt:lpstr>
      <vt:lpstr>Слайд 17</vt:lpstr>
      <vt:lpstr>Слайд 18</vt:lpstr>
      <vt:lpstr>Слайд 19</vt:lpstr>
      <vt:lpstr>Слайд 20</vt:lpstr>
      <vt:lpstr>Модерн</vt:lpstr>
      <vt:lpstr>Слайд 22</vt:lpstr>
      <vt:lpstr>Слайд 23</vt:lpstr>
      <vt:lpstr>Слайд 24</vt:lpstr>
      <vt:lpstr>Слайд 25</vt:lpstr>
      <vt:lpstr>Слайд 26</vt:lpstr>
      <vt:lpstr>Слайд 27</vt:lpstr>
      <vt:lpstr>Фовизм</vt:lpstr>
      <vt:lpstr>Слайд 29</vt:lpstr>
      <vt:lpstr>Слайд 30</vt:lpstr>
      <vt:lpstr>Слайд 31</vt:lpstr>
      <vt:lpstr>Слайд 32</vt:lpstr>
      <vt:lpstr>Слайд 33</vt:lpstr>
      <vt:lpstr>Слайд 34</vt:lpstr>
      <vt:lpstr>Экспрессионизм</vt:lpstr>
      <vt:lpstr>Слайд 36</vt:lpstr>
      <vt:lpstr>Слайд 37</vt:lpstr>
      <vt:lpstr>Абстрактный экспрессионизм</vt:lpstr>
      <vt:lpstr>Слайд 39</vt:lpstr>
      <vt:lpstr>Слайд 40</vt:lpstr>
      <vt:lpstr>Слайд 41</vt:lpstr>
      <vt:lpstr>Кубизм</vt:lpstr>
      <vt:lpstr>Слайд 43</vt:lpstr>
      <vt:lpstr>Слайд 44</vt:lpstr>
      <vt:lpstr>Слайд 45</vt:lpstr>
      <vt:lpstr>Слайд 46</vt:lpstr>
      <vt:lpstr>Слайд 47</vt:lpstr>
      <vt:lpstr>Футуризм</vt:lpstr>
      <vt:lpstr>Слайд 49</vt:lpstr>
      <vt:lpstr>Слайд 50</vt:lpstr>
      <vt:lpstr>Слайд 51</vt:lpstr>
      <vt:lpstr>Неопримитивизм</vt:lpstr>
      <vt:lpstr>Слайд 53</vt:lpstr>
      <vt:lpstr>Слайд 54</vt:lpstr>
      <vt:lpstr>Слайд 55</vt:lpstr>
      <vt:lpstr>Слайд 56</vt:lpstr>
      <vt:lpstr>Слайд 57</vt:lpstr>
      <vt:lpstr>Абстракция</vt:lpstr>
      <vt:lpstr>Слайд 59</vt:lpstr>
      <vt:lpstr>Слайд 60</vt:lpstr>
      <vt:lpstr>Дадаизм</vt:lpstr>
      <vt:lpstr>Слайд 62</vt:lpstr>
      <vt:lpstr>Слайд 63</vt:lpstr>
      <vt:lpstr>Слайд 64</vt:lpstr>
      <vt:lpstr>Слайд 65</vt:lpstr>
      <vt:lpstr>Сюрреализм</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Поп-арт</vt:lpstr>
      <vt:lpstr>Слайд 78</vt:lpstr>
      <vt:lpstr>Слайд 79</vt:lpstr>
      <vt:lpstr>Слайд 80</vt:lpstr>
      <vt:lpstr>Слайд 81</vt:lpstr>
      <vt:lpstr>Слайд 82</vt:lpstr>
      <vt:lpstr>Слайд 83</vt:lpstr>
      <vt:lpstr>Фотореализм (гиперреализм)</vt:lpstr>
      <vt:lpstr>Слайд 85</vt:lpstr>
      <vt:lpstr>Слайд 86</vt:lpstr>
      <vt:lpstr>Слайд 87</vt:lpstr>
      <vt:lpstr>Концептуализм</vt:lpstr>
      <vt:lpstr>Слайд 89</vt:lpstr>
      <vt:lpstr>Слайд 90</vt:lpstr>
      <vt:lpstr>Слайд 91</vt:lpstr>
      <vt:lpstr>Слайд 92</vt:lpstr>
      <vt:lpstr>Слайд 93</vt:lpstr>
      <vt:lpstr>Илья Кабаков «Человек, улетевший в космос из своей комнаты», 1986</vt:lpstr>
      <vt:lpstr>Слайд 95</vt:lpstr>
      <vt:lpstr>Слайд 96</vt:lpstr>
      <vt:lpstr>Слайд 97</vt:lpstr>
      <vt:lpstr>Слайд 98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Тункина Ирина</cp:lastModifiedBy>
  <cp:revision>22</cp:revision>
  <dcterms:created xsi:type="dcterms:W3CDTF">2020-03-13T16:21:53Z</dcterms:created>
  <dcterms:modified xsi:type="dcterms:W3CDTF">2020-03-14T06:21:35Z</dcterms:modified>
</cp:coreProperties>
</file>