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  <p:sldId id="265" r:id="rId11"/>
    <p:sldId id="266" r:id="rId12"/>
    <p:sldId id="267" r:id="rId13"/>
    <p:sldId id="268" r:id="rId14"/>
    <p:sldId id="269" r:id="rId15"/>
    <p:sldId id="273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97ACEE8-115E-41E8-8097-1FBE1876A92F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D9B00D4-5A23-4574-AE6F-B017D41581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1000108"/>
            <a:ext cx="7772400" cy="1470025"/>
          </a:xfrm>
        </p:spPr>
        <p:txBody>
          <a:bodyPr>
            <a:noAutofit/>
          </a:bodyPr>
          <a:lstStyle/>
          <a:p>
            <a:r>
              <a:rPr lang="ru-RU" sz="4000" dirty="0" smtClean="0"/>
              <a:t>Местное самоуправление </a:t>
            </a:r>
            <a:br>
              <a:rPr lang="ru-RU" sz="4000" dirty="0" smtClean="0"/>
            </a:br>
            <a:r>
              <a:rPr lang="ru-RU" sz="4000" dirty="0" smtClean="0"/>
              <a:t>в России: </a:t>
            </a:r>
            <a:br>
              <a:rPr lang="ru-RU" sz="4000" dirty="0" smtClean="0"/>
            </a:br>
            <a:r>
              <a:rPr lang="ru-RU" sz="4000" dirty="0" smtClean="0"/>
              <a:t>история, основы, функции </a:t>
            </a:r>
            <a:endParaRPr lang="ru-RU" sz="4000" dirty="0"/>
          </a:p>
        </p:txBody>
      </p:sp>
      <p:pic>
        <p:nvPicPr>
          <p:cNvPr id="17410" name="Picture 2" descr="http://www.smashingbuzz.com/wp-content/uploads/2011/01/Design-is-about-Planning-and-Problem-Solv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219269"/>
            <a:ext cx="4405308" cy="3457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Главный вопрос урока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4000" dirty="0"/>
              <a:t>определить место </a:t>
            </a:r>
            <a:br>
              <a:rPr lang="ru-RU" sz="4000" dirty="0"/>
            </a:br>
            <a:r>
              <a:rPr lang="ru-RU" sz="4000" dirty="0"/>
              <a:t>местного самоуправления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4000" dirty="0"/>
              <a:t>в системе государственного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4000" dirty="0"/>
              <a:t>устройства РФ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Из истории местного самоуправления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214422"/>
            <a:ext cx="8429684" cy="52595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ru-RU" sz="2600" dirty="0"/>
              <a:t>Земская реформа Ивана  Грозного призвана уничтожить систему </a:t>
            </a:r>
            <a:r>
              <a:rPr lang="ru-RU" sz="2600" b="1" u="sng" dirty="0"/>
              <a:t>кормлений</a:t>
            </a:r>
            <a:r>
              <a:rPr lang="ru-RU" sz="2600" dirty="0"/>
              <a:t>. Земские или губные старосты избирались </a:t>
            </a:r>
            <a:r>
              <a:rPr lang="ru-RU" sz="2600" b="1" u="sng" dirty="0"/>
              <a:t>населением</a:t>
            </a:r>
            <a:r>
              <a:rPr lang="ru-RU" sz="2600" dirty="0"/>
              <a:t>. В их задачу входило выполнение поручений центрального правительства по управлению, прежде всего – сбор </a:t>
            </a:r>
            <a:r>
              <a:rPr lang="ru-RU" sz="2600" b="1" u="sng" dirty="0"/>
              <a:t>налогов</a:t>
            </a:r>
            <a:r>
              <a:rPr lang="ru-RU" sz="2600" dirty="0"/>
              <a:t>. Решение местных проблем – второстепенное дело. Прогрессивный элемент – внедрение </a:t>
            </a:r>
            <a:r>
              <a:rPr lang="ru-RU" sz="2600" b="1" u="sng" dirty="0"/>
              <a:t>выборного</a:t>
            </a:r>
            <a:r>
              <a:rPr lang="ru-RU" sz="2600" dirty="0"/>
              <a:t> начала в </a:t>
            </a:r>
            <a:r>
              <a:rPr lang="ru-RU" sz="2600" dirty="0" smtClean="0"/>
              <a:t>управление.</a:t>
            </a:r>
          </a:p>
          <a:p>
            <a:pPr>
              <a:lnSpc>
                <a:spcPct val="90000"/>
              </a:lnSpc>
              <a:buNone/>
              <a:defRPr/>
            </a:pPr>
            <a:endParaRPr lang="ru-RU" sz="2600" b="1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ru-RU" sz="2600" b="1" dirty="0" smtClean="0"/>
              <a:t>Ответ</a:t>
            </a:r>
            <a:r>
              <a:rPr lang="ru-RU" sz="2600" b="1" dirty="0"/>
              <a:t>: 3421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5" descr="http://img0.liveinternet.ru/images/attach/c/5/85/438/85438566_GroznuyyrekonstrukciyapoGerasimov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4314180"/>
            <a:ext cx="1714512" cy="240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429684" cy="62596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ru-RU" dirty="0"/>
              <a:t>В 1708 г. Петром I создано 8 губерний, к концу царствования их 12. Управление губернией сосредоточено в руках </a:t>
            </a:r>
            <a:r>
              <a:rPr lang="ru-RU" b="1" u="sng" dirty="0"/>
              <a:t>коронных</a:t>
            </a:r>
            <a:r>
              <a:rPr lang="ru-RU" dirty="0"/>
              <a:t> чиновников. Их главная функция - организация </a:t>
            </a:r>
            <a:r>
              <a:rPr lang="ru-RU" b="1" u="sng" dirty="0"/>
              <a:t>армии</a:t>
            </a:r>
            <a:r>
              <a:rPr lang="ru-RU" dirty="0"/>
              <a:t> и изыскание финансов на её содержание. С 1719 г. упразднены </a:t>
            </a:r>
            <a:r>
              <a:rPr lang="ru-RU" dirty="0" err="1"/>
              <a:t>ландратские</a:t>
            </a:r>
            <a:r>
              <a:rPr lang="ru-RU" dirty="0"/>
              <a:t> коллегии и введены </a:t>
            </a:r>
            <a:r>
              <a:rPr lang="ru-RU" b="1" u="sng" dirty="0"/>
              <a:t>центральные </a:t>
            </a:r>
            <a:r>
              <a:rPr lang="ru-RU" dirty="0"/>
              <a:t>коллегии. Губернии разделены на провинции, провинции - на </a:t>
            </a:r>
            <a:r>
              <a:rPr lang="ru-RU" b="1" u="sng" dirty="0" err="1"/>
              <a:t>дискриты</a:t>
            </a:r>
            <a:r>
              <a:rPr lang="ru-RU" dirty="0"/>
              <a:t>. Во главе поставлены коронные чиновники, назначаемые из центра. С 1714 г. Петр учреждает выборную должность земского комиссара для сбора нового </a:t>
            </a:r>
            <a:r>
              <a:rPr lang="ru-RU" b="1" u="sng" dirty="0"/>
              <a:t>налога</a:t>
            </a:r>
            <a:r>
              <a:rPr lang="ru-RU" dirty="0"/>
              <a:t> – подушной подати. Он выбирался </a:t>
            </a:r>
            <a:r>
              <a:rPr lang="ru-RU" b="1" u="sng" dirty="0"/>
              <a:t>дворянским обществом </a:t>
            </a:r>
            <a:r>
              <a:rPr lang="ru-RU" dirty="0"/>
              <a:t>сроком на 1 год, был ответственным перед избирателями и даже подвергался суду за упущения по службе. В 1699 г. вышел Указ об учреждении Бурмистрской палаты в Москве и об открытии земских изб в остальных городах, в 1718-1724 гг. они были заменены </a:t>
            </a:r>
            <a:r>
              <a:rPr lang="ru-RU" b="1" u="sng" dirty="0"/>
              <a:t>магистратами</a:t>
            </a:r>
            <a:r>
              <a:rPr lang="ru-RU" dirty="0"/>
              <a:t>.</a:t>
            </a:r>
          </a:p>
          <a:p>
            <a:pPr>
              <a:lnSpc>
                <a:spcPct val="90000"/>
              </a:lnSpc>
              <a:defRPr/>
            </a:pPr>
            <a:endParaRPr lang="ru-RU" dirty="0"/>
          </a:p>
          <a:p>
            <a:pPr>
              <a:lnSpc>
                <a:spcPct val="90000"/>
              </a:lnSpc>
              <a:defRPr/>
            </a:pPr>
            <a:r>
              <a:rPr lang="ru-RU" b="1" dirty="0"/>
              <a:t>Ответ: 2463571</a:t>
            </a:r>
            <a:endParaRPr lang="ru-RU" dirty="0"/>
          </a:p>
        </p:txBody>
      </p:sp>
      <p:pic>
        <p:nvPicPr>
          <p:cNvPr id="4" name="Picture 5" descr="http://gallery.forum-grad.ru/files/8/7/9/1/4/pet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8052" y="5357826"/>
            <a:ext cx="1324510" cy="1455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358246" cy="62596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ru-RU" dirty="0"/>
              <a:t>В  1766 г. Екатерина </a:t>
            </a:r>
            <a:r>
              <a:rPr lang="ru-RU" sz="3600" dirty="0"/>
              <a:t>II </a:t>
            </a:r>
            <a:r>
              <a:rPr lang="ru-RU" dirty="0"/>
              <a:t>издает манифест об избрании депутатов от всех местностей и должностей для обсуждения местных нужд.  Дворяне - по депутату от </a:t>
            </a:r>
            <a:r>
              <a:rPr lang="ru-RU" b="1" u="sng" dirty="0"/>
              <a:t>уезда</a:t>
            </a:r>
            <a:r>
              <a:rPr lang="ru-RU" dirty="0"/>
              <a:t>, городские обыватели - по одному от </a:t>
            </a:r>
            <a:r>
              <a:rPr lang="ru-RU" b="1" u="sng" dirty="0"/>
              <a:t>города</a:t>
            </a:r>
            <a:r>
              <a:rPr lang="ru-RU" dirty="0"/>
              <a:t>, прочие – по одному от </a:t>
            </a:r>
            <a:r>
              <a:rPr lang="ru-RU" b="1" u="sng" dirty="0"/>
              <a:t>провинции</a:t>
            </a:r>
            <a:r>
              <a:rPr lang="ru-RU" dirty="0"/>
              <a:t>.  Империя делится на губернии, а губернии на уезды. Городское общество избирало </a:t>
            </a:r>
            <a:r>
              <a:rPr lang="ru-RU" b="1" u="sng" dirty="0"/>
              <a:t>всесословную</a:t>
            </a:r>
            <a:r>
              <a:rPr lang="ru-RU" dirty="0"/>
              <a:t> думу, которая заведовала городским хозяйством. Общая дума избирала </a:t>
            </a:r>
            <a:r>
              <a:rPr lang="ru-RU" b="1" u="sng" dirty="0" err="1"/>
              <a:t>шестигласную</a:t>
            </a:r>
            <a:r>
              <a:rPr lang="ru-RU" dirty="0"/>
              <a:t> думу, которая заведовала текущими городскими делами. В их состав входили </a:t>
            </a:r>
            <a:r>
              <a:rPr lang="ru-RU" b="1" u="sng" dirty="0"/>
              <a:t>городской голова</a:t>
            </a:r>
            <a:r>
              <a:rPr lang="ru-RU" dirty="0"/>
              <a:t> и шесть гласных по одному от каждого из разрядов городского общества. В 1786 г. новые учреждения были введены в Москве и Петербурге, а затем и в других городах.  Но роль самоуправления осталась незначительной.</a:t>
            </a:r>
          </a:p>
          <a:p>
            <a:pPr>
              <a:lnSpc>
                <a:spcPct val="90000"/>
              </a:lnSpc>
              <a:defRPr/>
            </a:pPr>
            <a:endParaRPr lang="ru-RU" dirty="0"/>
          </a:p>
          <a:p>
            <a:pPr>
              <a:lnSpc>
                <a:spcPct val="90000"/>
              </a:lnSpc>
              <a:buNone/>
              <a:defRPr/>
            </a:pPr>
            <a:endParaRPr lang="ru-RU" dirty="0"/>
          </a:p>
          <a:p>
            <a:pPr>
              <a:lnSpc>
                <a:spcPct val="90000"/>
              </a:lnSpc>
              <a:defRPr/>
            </a:pPr>
            <a:r>
              <a:rPr lang="ru-RU" b="1" dirty="0"/>
              <a:t>Ответ: 532641</a:t>
            </a:r>
          </a:p>
          <a:p>
            <a:endParaRPr lang="ru-RU" dirty="0"/>
          </a:p>
        </p:txBody>
      </p:sp>
      <p:pic>
        <p:nvPicPr>
          <p:cNvPr id="4" name="Picture 2" descr="http://works.tarefer.ru/32/100323/pics/image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4803632"/>
            <a:ext cx="1437946" cy="1982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14290"/>
            <a:ext cx="8286808" cy="62596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dirty="0"/>
              <a:t>После реформы 1861 г. устройство сельской местности представляло собой сословные </a:t>
            </a:r>
            <a:r>
              <a:rPr lang="ru-RU" b="1" u="sng" dirty="0"/>
              <a:t>волости</a:t>
            </a:r>
            <a:r>
              <a:rPr lang="ru-RU" dirty="0"/>
              <a:t>. Волостное управление составляли волостной </a:t>
            </a:r>
            <a:r>
              <a:rPr lang="ru-RU" b="1" u="sng" dirty="0"/>
              <a:t>сход</a:t>
            </a:r>
            <a:r>
              <a:rPr lang="ru-RU" dirty="0"/>
              <a:t>, волостной старшина с волостным правлением и волостной крестьянский суд. Должности замещались по выбору на </a:t>
            </a:r>
            <a:r>
              <a:rPr lang="ru-RU" b="1" u="sng" dirty="0"/>
              <a:t>три</a:t>
            </a:r>
            <a:r>
              <a:rPr lang="ru-RU" dirty="0"/>
              <a:t> года. Сельский сход и сельский староста составляли сельское </a:t>
            </a:r>
            <a:r>
              <a:rPr lang="ru-RU" b="1" u="sng" dirty="0"/>
              <a:t>общественное</a:t>
            </a:r>
            <a:r>
              <a:rPr lang="ru-RU" dirty="0"/>
              <a:t> управление. Противоречия между крестьянами и помещиками разбирали мировые посредники из числа потомственных дворян-помещиков, на основании </a:t>
            </a:r>
            <a:r>
              <a:rPr lang="ru-RU" b="1" u="sng" dirty="0"/>
              <a:t>имущественного</a:t>
            </a:r>
            <a:r>
              <a:rPr lang="ru-RU" dirty="0"/>
              <a:t> ценза. Недостаток – сохранение </a:t>
            </a:r>
            <a:r>
              <a:rPr lang="ru-RU" b="1" dirty="0"/>
              <a:t>сословного</a:t>
            </a:r>
            <a:r>
              <a:rPr lang="ru-RU" dirty="0"/>
              <a:t> принципа в формировании крестьянского самоуправления.</a:t>
            </a:r>
          </a:p>
          <a:p>
            <a:pPr>
              <a:lnSpc>
                <a:spcPct val="90000"/>
              </a:lnSpc>
              <a:defRPr/>
            </a:pPr>
            <a:endParaRPr lang="ru-RU" dirty="0"/>
          </a:p>
          <a:p>
            <a:pPr>
              <a:lnSpc>
                <a:spcPct val="90000"/>
              </a:lnSpc>
              <a:defRPr/>
            </a:pPr>
            <a:r>
              <a:rPr lang="ru-RU" b="1" dirty="0"/>
              <a:t>Ответ: 631542</a:t>
            </a:r>
            <a:endParaRPr lang="ru-RU" dirty="0"/>
          </a:p>
        </p:txBody>
      </p:sp>
      <p:pic>
        <p:nvPicPr>
          <p:cNvPr id="4" name="Picture 2" descr="http://wiki.iteach.ru/images/b/ba/35a-1-.jpg"/>
          <p:cNvPicPr>
            <a:picLocks noChangeAspect="1" noChangeArrowheads="1"/>
          </p:cNvPicPr>
          <p:nvPr/>
        </p:nvPicPr>
        <p:blipFill>
          <a:blip r:embed="rId2"/>
          <a:srcRect l="7957" t="19501" r="8487" b="8499"/>
          <a:stretch>
            <a:fillRect/>
          </a:stretch>
        </p:blipFill>
        <p:spPr bwMode="auto">
          <a:xfrm>
            <a:off x="7143581" y="4572008"/>
            <a:ext cx="1875007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7467600" cy="1143000"/>
          </a:xfrm>
        </p:spPr>
        <p:txBody>
          <a:bodyPr>
            <a:normAutofit/>
          </a:bodyPr>
          <a:lstStyle/>
          <a:p>
            <a:r>
              <a:rPr lang="ru-RU" b="1" dirty="0" smtClean="0"/>
              <a:t>Европейская хартия о местном самоуправлении (1985 г.)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357298"/>
            <a:ext cx="8501122" cy="514353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ru-RU" b="1" dirty="0"/>
              <a:t>Европейская хартия местного самоуправления:</a:t>
            </a:r>
            <a:r>
              <a:rPr lang="ru-RU" dirty="0"/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-дает понятие местного самоуправления (ст. 3),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-устанавливает общие принципы закрепления компетенции самоуправления (ст. 4),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-закрепляет гарантии защиты территории местным самоуправлением (ст. 5),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-право местного самоуправления определять свои внутренние административные структуры (ст. 6), 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/>
              <a:t>включает положения: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b="1" dirty="0"/>
              <a:t>-</a:t>
            </a:r>
            <a:r>
              <a:rPr lang="ru-RU" dirty="0"/>
              <a:t>об условиях осуществления полномочий на местном уровне (ст. 7),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-об источниках финансирования органов местного самоуправления (ст. 9),          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-об административном контроле за деятельностью органов местного самоуправления (ст. 8), </a:t>
            </a:r>
          </a:p>
          <a:p>
            <a:pPr>
              <a:lnSpc>
                <a:spcPct val="80000"/>
              </a:lnSpc>
              <a:defRPr/>
            </a:pPr>
            <a:r>
              <a:rPr lang="ru-RU" b="1" dirty="0"/>
              <a:t>закрепляет право органов местного самоуправления: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b="1" dirty="0"/>
              <a:t>-</a:t>
            </a:r>
            <a:r>
              <a:rPr lang="ru-RU" dirty="0"/>
              <a:t>на объединение (ст. 10),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-право на судебную защиту для обеспечения свободного осуществления ими своих полномочий (ст. 11).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972452" cy="9397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Возрождение местного самоуправления в РФ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85860"/>
            <a:ext cx="8429684" cy="5188092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ru-RU" b="1" dirty="0"/>
              <a:t>1993 г.</a:t>
            </a:r>
            <a:r>
              <a:rPr lang="ru-RU" dirty="0"/>
              <a:t> – </a:t>
            </a:r>
            <a:r>
              <a:rPr lang="ru-RU" b="1" dirty="0"/>
              <a:t>Указы президента РФ: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-«Положения об основах организации местного самоуправления в Российской Федерации»,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-«Основные положения о выборах в органы местного самоуправления»</a:t>
            </a:r>
          </a:p>
          <a:p>
            <a:pPr>
              <a:lnSpc>
                <a:spcPct val="80000"/>
              </a:lnSpc>
              <a:buNone/>
              <a:defRPr/>
            </a:pPr>
            <a:endParaRPr lang="ru-RU" dirty="0"/>
          </a:p>
          <a:p>
            <a:pPr>
              <a:lnSpc>
                <a:spcPct val="80000"/>
              </a:lnSpc>
              <a:defRPr/>
            </a:pPr>
            <a:r>
              <a:rPr lang="ru-RU" b="1" dirty="0"/>
              <a:t>28 августа 1995 г. </a:t>
            </a:r>
            <a:r>
              <a:rPr lang="ru-RU" dirty="0"/>
              <a:t>– Федеральный закон «Об общих принципах организации местного самоуправления в Российской Федерации», </a:t>
            </a:r>
            <a:r>
              <a:rPr lang="ru-RU" b="1" dirty="0"/>
              <a:t>который определяет: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ru-RU" dirty="0"/>
              <a:t>роль местного самоуправления в осуществлении народовластия,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ru-RU" dirty="0"/>
              <a:t>правовые, экономические и финансовые основы местного самоуправления ,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ru-RU" dirty="0"/>
              <a:t>государственные гарантии его осуществления, 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ru-RU" dirty="0"/>
              <a:t>устанавливает общие принципы организации местного самоуправления в Российской Федерации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286808" cy="6188224"/>
          </a:xfrm>
        </p:spPr>
        <p:txBody>
          <a:bodyPr/>
          <a:lstStyle/>
          <a:p>
            <a:r>
              <a:rPr lang="ru-RU" sz="2800" b="1" dirty="0" smtClean="0"/>
              <a:t>Гражданское общество</a:t>
            </a:r>
            <a:r>
              <a:rPr lang="ru-RU" sz="2800" dirty="0" smtClean="0"/>
              <a:t> - сфера </a:t>
            </a:r>
            <a:r>
              <a:rPr lang="ru-RU" sz="2800" dirty="0" err="1" smtClean="0"/>
              <a:t>самопроявления</a:t>
            </a:r>
            <a:r>
              <a:rPr lang="ru-RU" sz="2800" dirty="0" smtClean="0"/>
              <a:t> свободных граждан и добровольно сформировавшихся ассоциаций и организаций, огражденных соответствующими законами от прямого вмешательства и произвольной регламентации со стороны государственной власти</a:t>
            </a:r>
          </a:p>
          <a:p>
            <a:endParaRPr lang="ru-RU" dirty="0"/>
          </a:p>
        </p:txBody>
      </p:sp>
      <p:pic>
        <p:nvPicPr>
          <p:cNvPr id="4" name="Picture 2" descr="http://www.profi-forex.org/system/user_files/Images/News/Weekly%20120410/150410/F2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000523"/>
            <a:ext cx="2786062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vylya.org/images/56416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44000" cy="531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60"/>
            <a:ext cx="7467600" cy="1143000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Принципы формирования гражданского общества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357298"/>
            <a:ext cx="8358246" cy="511665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Частная собственность на средства производства</a:t>
            </a:r>
          </a:p>
          <a:p>
            <a:pPr>
              <a:defRPr/>
            </a:pPr>
            <a:r>
              <a:rPr lang="ru-RU" dirty="0"/>
              <a:t>Индивидуальная свобода и самостоятельность личности</a:t>
            </a:r>
          </a:p>
          <a:p>
            <a:pPr>
              <a:defRPr/>
            </a:pPr>
            <a:r>
              <a:rPr lang="ru-RU" dirty="0"/>
              <a:t>Осведомленность граждан о деятельности государства и общества</a:t>
            </a:r>
          </a:p>
          <a:p>
            <a:pPr>
              <a:defRPr/>
            </a:pPr>
            <a:r>
              <a:rPr lang="ru-RU" dirty="0"/>
              <a:t>Народный суверенитет, верховенство и полновластие народа</a:t>
            </a:r>
          </a:p>
          <a:p>
            <a:pPr>
              <a:defRPr/>
            </a:pPr>
            <a:r>
              <a:rPr lang="ru-RU" dirty="0"/>
              <a:t>Справедливость законов и неукоснительность их исполнения</a:t>
            </a:r>
          </a:p>
          <a:p>
            <a:pPr>
              <a:defRPr/>
            </a:pPr>
            <a:r>
              <a:rPr lang="ru-RU" dirty="0"/>
              <a:t>Свобода формирования общественного мнения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7639080" cy="725470"/>
          </a:xfrm>
        </p:spPr>
        <p:txBody>
          <a:bodyPr/>
          <a:lstStyle/>
          <a:p>
            <a:r>
              <a:rPr lang="ru-RU" b="1" dirty="0" smtClean="0"/>
              <a:t>Конституция РФ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467600" cy="5402406"/>
          </a:xfrm>
        </p:spPr>
        <p:txBody>
          <a:bodyPr/>
          <a:lstStyle/>
          <a:p>
            <a:r>
              <a:rPr lang="ru-RU" dirty="0" smtClean="0"/>
              <a:t>Найдите в Конституции (Главы 1, 2, 3) статьи, подтверждающие наличие в РФ органов местного самоуправления</a:t>
            </a:r>
          </a:p>
          <a:p>
            <a:pPr>
              <a:buNone/>
            </a:pPr>
            <a:endParaRPr lang="ru-RU" dirty="0" smtClean="0"/>
          </a:p>
          <a:p>
            <a:pPr>
              <a:lnSpc>
                <a:spcPct val="80000"/>
              </a:lnSpc>
              <a:defRPr/>
            </a:pPr>
            <a:r>
              <a:rPr lang="ru-RU" b="1" dirty="0"/>
              <a:t>Ответ: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-ст. 8 (п. 2), 9 (п. 2), 12, 15 (п. 2), 24 (п. 2), 32 (п. 2), 33, 40 (п. 2), 41, 43, 46 (п. 2), 68 (п. 2);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/>
              <a:t>-Глава 8 (ст. 130-133)</a:t>
            </a:r>
          </a:p>
          <a:p>
            <a:endParaRPr lang="ru-RU" dirty="0"/>
          </a:p>
        </p:txBody>
      </p:sp>
      <p:pic>
        <p:nvPicPr>
          <p:cNvPr id="4" name="Picture 5" descr="http://www.navigato.ru/Navigato/Public/Publication/images/12826_image_very_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4357694"/>
            <a:ext cx="3084071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ido.rudn.ru/ffec/juris/images/27-3.gif"/>
          <p:cNvPicPr>
            <a:picLocks noChangeAspect="1" noChangeArrowheads="1"/>
          </p:cNvPicPr>
          <p:nvPr/>
        </p:nvPicPr>
        <p:blipFill>
          <a:blip r:embed="rId2"/>
          <a:srcRect t="13715" r="74219" b="1840"/>
          <a:stretch>
            <a:fillRect/>
          </a:stretch>
        </p:blipFill>
        <p:spPr bwMode="auto">
          <a:xfrm>
            <a:off x="71438" y="214313"/>
            <a:ext cx="2643187" cy="635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www.ido.rudn.ru/ffec/juris/images/27-3.gif"/>
          <p:cNvPicPr>
            <a:picLocks noChangeAspect="1" noChangeArrowheads="1"/>
          </p:cNvPicPr>
          <p:nvPr/>
        </p:nvPicPr>
        <p:blipFill>
          <a:blip r:embed="rId2"/>
          <a:srcRect l="25781" t="13831" r="50000" b="4256"/>
          <a:stretch>
            <a:fillRect/>
          </a:stretch>
        </p:blipFill>
        <p:spPr bwMode="auto">
          <a:xfrm>
            <a:off x="2786063" y="214313"/>
            <a:ext cx="2571750" cy="638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://www.ido.rudn.ru/ffec/juris/images/27-3.gif"/>
          <p:cNvPicPr>
            <a:picLocks noChangeAspect="1" noChangeArrowheads="1"/>
          </p:cNvPicPr>
          <p:nvPr/>
        </p:nvPicPr>
        <p:blipFill>
          <a:blip r:embed="rId2"/>
          <a:srcRect l="50000" t="12766" r="26563" b="36169"/>
          <a:stretch>
            <a:fillRect/>
          </a:stretch>
        </p:blipFill>
        <p:spPr bwMode="auto">
          <a:xfrm>
            <a:off x="6929438" y="71438"/>
            <a:ext cx="21431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ido.rudn.ru/ffec/juris/images/27-3.gif"/>
          <p:cNvPicPr>
            <a:picLocks noChangeAspect="1" noChangeArrowheads="1"/>
          </p:cNvPicPr>
          <p:nvPr/>
        </p:nvPicPr>
        <p:blipFill>
          <a:blip r:embed="rId2"/>
          <a:srcRect l="74219" t="12766" r="3223" b="57242"/>
          <a:stretch>
            <a:fillRect/>
          </a:stretch>
        </p:blipFill>
        <p:spPr bwMode="auto">
          <a:xfrm>
            <a:off x="5429250" y="3500438"/>
            <a:ext cx="20002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www.ido.rudn.ru/ffec/juris/images/27-3.gif"/>
          <p:cNvPicPr>
            <a:picLocks noChangeAspect="1" noChangeArrowheads="1"/>
          </p:cNvPicPr>
          <p:nvPr/>
        </p:nvPicPr>
        <p:blipFill>
          <a:blip r:embed="rId2"/>
          <a:srcRect l="75830" t="43822" r="806" b="18085"/>
          <a:stretch>
            <a:fillRect/>
          </a:stretch>
        </p:blipFill>
        <p:spPr bwMode="auto">
          <a:xfrm>
            <a:off x="7000875" y="4786313"/>
            <a:ext cx="20716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467600" cy="120334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Отличия местного самоуправления от государственного управления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143000"/>
          <a:ext cx="8501062" cy="4434078"/>
        </p:xfrm>
        <a:graphic>
          <a:graphicData uri="http://schemas.openxmlformats.org/drawingml/2006/table">
            <a:tbl>
              <a:tblPr/>
              <a:tblGrid>
                <a:gridCol w="4357687"/>
                <a:gridCol w="4143375"/>
              </a:tblGrid>
              <a:tr h="388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Полномочия </a:t>
                      </a:r>
                      <a:endParaRPr kumimoji="0" lang="ru-RU" sz="2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Органы управления</a:t>
                      </a:r>
                      <a:endParaRPr kumimoji="0" lang="ru-RU" sz="23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981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А) Власть суверенная</a:t>
                      </a:r>
                      <a:b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Б) Ограниченность круга полномочий и дел</a:t>
                      </a:r>
                      <a:b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В) Ограничение территории</a:t>
                      </a:r>
                      <a:b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Г) Территория неограниченная</a:t>
                      </a:r>
                      <a:b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Д) Подзаконная власть</a:t>
                      </a:r>
                      <a:b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Е) Обеспечение прав и свобод граждан</a:t>
                      </a:r>
                      <a:b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Ж) Обязательный выборный принцип организации власти </a:t>
                      </a:r>
                      <a:endParaRPr kumimoji="0" lang="ru-RU" sz="2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B5F03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Местное самоуправление</a:t>
                      </a:r>
                      <a:b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Государственное управление</a:t>
                      </a:r>
                      <a:endParaRPr kumimoji="0" lang="ru-RU" sz="2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BB5F03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ECB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4313" y="5929313"/>
            <a:ext cx="57864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0" dirty="0">
                <a:solidFill>
                  <a:schemeClr val="accent4">
                    <a:lumMod val="10000"/>
                  </a:schemeClr>
                </a:solidFill>
              </a:rPr>
              <a:t>Ответ:  2112121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Главный вопрос урока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4000" dirty="0"/>
              <a:t>определить место </a:t>
            </a:r>
            <a:br>
              <a:rPr lang="ru-RU" sz="4000" dirty="0"/>
            </a:br>
            <a:r>
              <a:rPr lang="ru-RU" sz="4000" dirty="0"/>
              <a:t>местного самоуправления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4000" dirty="0"/>
              <a:t>в системе государственного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4000" dirty="0"/>
              <a:t>устройства РФ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467600" cy="1143000"/>
          </a:xfrm>
        </p:spPr>
        <p:txBody>
          <a:bodyPr>
            <a:normAutofit/>
          </a:bodyPr>
          <a:lstStyle/>
          <a:p>
            <a:r>
              <a:rPr lang="ru-RU" b="1" dirty="0" smtClean="0"/>
              <a:t>Польза местного самоуправления </a:t>
            </a:r>
            <a:br>
              <a:rPr lang="ru-RU" b="1" dirty="0" smtClean="0"/>
            </a:br>
            <a:r>
              <a:rPr lang="ru-RU" b="1" dirty="0" smtClean="0"/>
              <a:t>для общества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357298"/>
            <a:ext cx="8429684" cy="51166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200" dirty="0"/>
              <a:t>Близость нужд и проблем граждан;</a:t>
            </a:r>
          </a:p>
          <a:p>
            <a:pPr>
              <a:lnSpc>
                <a:spcPct val="90000"/>
              </a:lnSpc>
              <a:defRPr/>
            </a:pPr>
            <a:r>
              <a:rPr lang="ru-RU" sz="3200" dirty="0"/>
              <a:t>Развитие самостоятельности, энергии и предприимчивости в гражданах;</a:t>
            </a:r>
          </a:p>
          <a:p>
            <a:pPr>
              <a:lnSpc>
                <a:spcPct val="90000"/>
              </a:lnSpc>
              <a:defRPr/>
            </a:pPr>
            <a:r>
              <a:rPr lang="ru-RU" sz="3200" dirty="0"/>
              <a:t>Общественная жизнь распределяется равномерно по всему государству, а не стягивается к центру;</a:t>
            </a:r>
          </a:p>
          <a:p>
            <a:pPr>
              <a:lnSpc>
                <a:spcPct val="90000"/>
              </a:lnSpc>
              <a:defRPr/>
            </a:pPr>
            <a:r>
              <a:rPr lang="ru-RU" sz="3200" dirty="0"/>
              <a:t>Связывает администрацию с народом;</a:t>
            </a:r>
          </a:p>
          <a:p>
            <a:pPr>
              <a:lnSpc>
                <a:spcPct val="90000"/>
              </a:lnSpc>
              <a:defRPr/>
            </a:pPr>
            <a:r>
              <a:rPr lang="ru-RU" sz="3200" dirty="0"/>
              <a:t>Дает гражданам ближайшее и практическое знакомство с общественными делами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36</TotalTime>
  <Words>854</Words>
  <Application>Microsoft Office PowerPoint</Application>
  <PresentationFormat>Экран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Эркер</vt:lpstr>
      <vt:lpstr>Местное самоуправление  в России:  история, основы, функции </vt:lpstr>
      <vt:lpstr>Главный вопрос урока</vt:lpstr>
      <vt:lpstr>Из истории местного самоуправления</vt:lpstr>
      <vt:lpstr>Слайд 4</vt:lpstr>
      <vt:lpstr>Слайд 5</vt:lpstr>
      <vt:lpstr>Слайд 6</vt:lpstr>
      <vt:lpstr>Европейская хартия о местном самоуправлении (1985 г.)</vt:lpstr>
      <vt:lpstr>Возрождение местного самоуправления в РФ</vt:lpstr>
      <vt:lpstr>Слайд 9</vt:lpstr>
      <vt:lpstr>Слайд 10</vt:lpstr>
      <vt:lpstr>Принципы формирования гражданского общества</vt:lpstr>
      <vt:lpstr>Конституция РФ</vt:lpstr>
      <vt:lpstr>Слайд 13</vt:lpstr>
      <vt:lpstr>Отличия местного самоуправления от государственного управления </vt:lpstr>
      <vt:lpstr>Главный вопрос урока</vt:lpstr>
      <vt:lpstr>Польза местного самоуправления  для общества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Местное самоуправление  в России:  история, основы, функции </dc:title>
  <dc:creator>Admin</dc:creator>
  <cp:lastModifiedBy>Tatiana</cp:lastModifiedBy>
  <cp:revision>7</cp:revision>
  <dcterms:created xsi:type="dcterms:W3CDTF">2013-04-21T14:56:22Z</dcterms:created>
  <dcterms:modified xsi:type="dcterms:W3CDTF">2020-04-13T10:56:03Z</dcterms:modified>
</cp:coreProperties>
</file>